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1" r:id="rId2"/>
  </p:sldMasterIdLst>
  <p:notesMasterIdLst>
    <p:notesMasterId r:id="rId37"/>
  </p:notesMasterIdLst>
  <p:sldIdLst>
    <p:sldId id="687" r:id="rId3"/>
    <p:sldId id="752" r:id="rId4"/>
    <p:sldId id="747" r:id="rId5"/>
    <p:sldId id="749" r:id="rId6"/>
    <p:sldId id="751" r:id="rId7"/>
    <p:sldId id="748" r:id="rId8"/>
    <p:sldId id="750" r:id="rId9"/>
    <p:sldId id="734" r:id="rId10"/>
    <p:sldId id="733" r:id="rId11"/>
    <p:sldId id="737" r:id="rId12"/>
    <p:sldId id="746" r:id="rId13"/>
    <p:sldId id="738" r:id="rId14"/>
    <p:sldId id="753" r:id="rId15"/>
    <p:sldId id="754" r:id="rId16"/>
    <p:sldId id="740" r:id="rId17"/>
    <p:sldId id="755" r:id="rId18"/>
    <p:sldId id="756" r:id="rId19"/>
    <p:sldId id="758" r:id="rId20"/>
    <p:sldId id="770" r:id="rId21"/>
    <p:sldId id="771" r:id="rId22"/>
    <p:sldId id="760" r:id="rId23"/>
    <p:sldId id="761" r:id="rId24"/>
    <p:sldId id="765" r:id="rId25"/>
    <p:sldId id="762" r:id="rId26"/>
    <p:sldId id="763" r:id="rId27"/>
    <p:sldId id="764" r:id="rId28"/>
    <p:sldId id="766" r:id="rId29"/>
    <p:sldId id="767" r:id="rId30"/>
    <p:sldId id="768" r:id="rId31"/>
    <p:sldId id="769" r:id="rId32"/>
    <p:sldId id="772" r:id="rId33"/>
    <p:sldId id="773" r:id="rId34"/>
    <p:sldId id="775" r:id="rId35"/>
    <p:sldId id="777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DE"/>
    <a:srgbClr val="0000FF"/>
    <a:srgbClr val="E3AC83"/>
    <a:srgbClr val="0000B4"/>
    <a:srgbClr val="EC973F"/>
    <a:srgbClr val="E2923E"/>
    <a:srgbClr val="DD8F3D"/>
    <a:srgbClr val="000066"/>
    <a:srgbClr val="13015F"/>
    <a:srgbClr val="AC8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80" autoAdjust="0"/>
    <p:restoredTop sz="71712" autoAdjust="0"/>
  </p:normalViewPr>
  <p:slideViewPr>
    <p:cSldViewPr snapToGrid="0">
      <p:cViewPr varScale="1">
        <p:scale>
          <a:sx n="75" d="100"/>
          <a:sy n="75" d="100"/>
        </p:scale>
        <p:origin x="2440" y="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_tradnl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_tradnl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ADD0D98-5B29-F643-B9B8-C17D4878FC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852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60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01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93C9D-3FB1-6E84-D192-F0AF60BA9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F0CF7-46EB-4BCC-0479-66E566C000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168611-401D-6B18-14B6-A87EE7779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29911-B2F1-A9AD-1771-E7AD0C92FB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22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1977D-E8BB-CB3E-07BC-A63DF5354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9FE22-C515-F84F-EFF5-A2CEA29D9A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E8A586-0C42-6C1B-DF3A-72CD8897E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F7FB9-CBF3-3B72-7AB4-8A1FF02D1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09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FD154-B5E0-2724-BEC5-4AA12F54A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0DF1BE-1859-BA72-1854-5D81EEECE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89D3E-803D-5944-B7F1-0A13AD992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4804-09B9-4DE9-68F4-1325EA6686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77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D7E08-5FBA-9DEB-F282-28CEAA0C0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C4D8D-DC25-A0B3-9A0B-1D18E5ECF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68CDCB-F751-415B-A9ED-6D7D5A86B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BD687-B773-7312-B4C4-72A4F16E5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31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86D22-59A9-FAB5-7564-5D0EFACCB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A63D6A-5770-A695-FE99-0FCBEDAB7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F0E460-A776-E340-35F3-31AC80E8F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AA6CF-65DD-FFF5-2F45-0A818340E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51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C76C8-CAD8-AA90-F7F8-B3909895E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71A5DE-9450-F520-E16B-93644D424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9E98A6-B885-AB0A-11DC-A6B9F5DFC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1B239-DA1F-42C7-1526-CD70308B9C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14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6C0DA-0BAE-A3DC-77F6-545C3466E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A90DA3-391E-BF8D-0CE0-2F14EABA2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D4C75B-7968-F1F6-5DD0-A1A365D3D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6E414-2943-9910-8CAC-5C93FF64F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08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43683-60F7-17DE-91A5-F18032268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B43417-3923-E012-AAF5-69821B584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887304-47DF-FB77-88EF-15ABA882FB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C4E8A-C4F5-2077-0F04-5D3B7FF13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69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32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7AE0-FAB8-2B6A-956B-7763A21C6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5A317-82FF-567E-6DEC-6EB9D0DE9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F2355-BB31-7616-A315-07851BCCD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3C117-8A92-9C92-9717-5DCF5F50C1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26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1C3E1-B194-9044-FE12-853DD277C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71A0AD-F308-F4EA-A2C2-96E0A6C8EC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D88DF-7562-E456-E89A-A4014C224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01807-16B4-B8C8-35B8-452C60BBF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27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26D86-FAF2-C095-3465-D54C0C2E5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5AD99E-4805-A358-0348-2429EC9F62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80D21-FB28-5AB4-1230-062A56C60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5967B-2919-0371-5B78-0105A4945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73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FB1E6-E48D-4BD8-29AA-341B3FD2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3B2375-25A0-8833-C68C-DB2F03E150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784B9-FF2E-D8D9-D3F5-170910CE5C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9FB98-6183-C896-8D8F-0FFF4F161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40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EA604-C504-127A-599A-C3C02C6C3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584B53-1D93-9410-53FB-C999D1CB1F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F1A750-FDC1-A88A-F344-C9F4BC94E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15F86-68CA-A8F0-FEC5-88ADBF0AE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39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48DBA-81DA-FCBA-A46E-CD6873773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A0C803-21A0-5AEE-36E1-1B7893C6A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7445D-913C-8A58-85B8-A39D5FA0B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7352D-2E87-8E98-C8E0-6CBE2E3CA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5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34F89-68B1-5754-931E-762E26477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098610-A363-11B6-B04E-8752B5933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F14523-0B1E-72AD-862C-5753B5648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35847-122A-CE36-E296-BAFA1AF85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48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724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59ACA-E3EE-7669-E871-4A5C0483E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453D9C-04B0-A2C6-110D-D15F60A5C2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8F2536-608B-B67B-A058-ED50DD242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D0B38-89E7-89ED-E2C5-03864A708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80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FD750-F0E3-A266-2912-538806892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C1C75C-94DF-D9B5-E36B-2B0005E82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0C4F77-C8A1-B586-25ED-C19D699AC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8BC8-E5E7-C26B-35BB-F92FC35CA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76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61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99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E2A17-207C-3FBD-D1D9-890AC6516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67B251-ED70-780C-5B43-98772C7CB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D45067-648D-9331-46F1-B18FD18DB5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5BE9D-2480-7878-1872-256A8D26F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29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B1CBA-1833-3AFA-4997-597B32AA0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5F583-55B4-F617-E42A-7A4CE6336C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C40FE0-FAEC-DD18-596B-ECA07A90E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1242C-E4A0-2318-3A2E-3C3D8C298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98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CE684-529A-B472-FEE8-1B29130AC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745D04-3743-8D87-7EF2-21BCCD8D69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03CA6-9908-F272-4148-262937E4A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B0D1-5422-B2BC-984D-0105FCF07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82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2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D0D98-5B29-F643-B9B8-C17D4878FC4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98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Proyecto 1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3D12A002-87A2-A742-A63E-BAD51334B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6783" y="1536174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72888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16C0FA-AB3B-1646-B63C-655434927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2" y="2548425"/>
            <a:ext cx="3877327" cy="290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64C65-5AC9-D147-9395-405496561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" y="2548426"/>
            <a:ext cx="3877327" cy="2907995"/>
          </a:xfrm>
          <a:prstGeom prst="rect">
            <a:avLst/>
          </a:prstGeom>
        </p:spPr>
      </p:pic>
      <p:sp>
        <p:nvSpPr>
          <p:cNvPr id="7" name="Rectangle 71">
            <a:extLst>
              <a:ext uri="{FF2B5EF4-FFF2-40B4-BE49-F238E27FC236}">
                <a16:creationId xmlns:a16="http://schemas.microsoft.com/office/drawing/2014/main" id="{AB32CDBE-A1EB-084C-88B1-8A8AC1CA1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10" y="628870"/>
            <a:ext cx="86941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FOTOS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60862-DE5F-4D89-B0D4-35A22BCF9C72}"/>
              </a:ext>
            </a:extLst>
          </p:cNvPr>
          <p:cNvSpPr txBox="1"/>
          <p:nvPr/>
        </p:nvSpPr>
        <p:spPr>
          <a:xfrm>
            <a:off x="284111" y="2221541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BE3BF0-B705-4BE2-5230-BDAC530ACA50}"/>
              </a:ext>
            </a:extLst>
          </p:cNvPr>
          <p:cNvSpPr txBox="1"/>
          <p:nvPr/>
        </p:nvSpPr>
        <p:spPr>
          <a:xfrm>
            <a:off x="4931762" y="2193286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2</a:t>
            </a:r>
          </a:p>
        </p:txBody>
      </p:sp>
    </p:spTree>
    <p:extLst>
      <p:ext uri="{BB962C8B-B14F-4D97-AF65-F5344CB8AC3E}">
        <p14:creationId xmlns:p14="http://schemas.microsoft.com/office/powerpoint/2010/main" val="164415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16C0FA-AB3B-1646-B63C-655434927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2" y="2548425"/>
            <a:ext cx="3877327" cy="290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64C65-5AC9-D147-9395-405496561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" y="2548426"/>
            <a:ext cx="3877327" cy="290799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531F6C-6115-9040-9676-7A5ADEBF4DCA}"/>
              </a:ext>
            </a:extLst>
          </p:cNvPr>
          <p:cNvCxnSpPr/>
          <p:nvPr/>
        </p:nvCxnSpPr>
        <p:spPr>
          <a:xfrm>
            <a:off x="434715" y="2803161"/>
            <a:ext cx="614596" cy="449705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00284B-BDA8-3547-80B8-907576B6146B}"/>
              </a:ext>
            </a:extLst>
          </p:cNvPr>
          <p:cNvCxnSpPr>
            <a:cxnSpLocks/>
          </p:cNvCxnSpPr>
          <p:nvPr/>
        </p:nvCxnSpPr>
        <p:spPr>
          <a:xfrm flipV="1">
            <a:off x="467451" y="4543298"/>
            <a:ext cx="442849" cy="426445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3BF7CB-D871-CB46-A6A9-A975402F1ED9}"/>
              </a:ext>
            </a:extLst>
          </p:cNvPr>
          <p:cNvCxnSpPr>
            <a:cxnSpLocks/>
          </p:cNvCxnSpPr>
          <p:nvPr/>
        </p:nvCxnSpPr>
        <p:spPr>
          <a:xfrm>
            <a:off x="5253426" y="3170857"/>
            <a:ext cx="740748" cy="243279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FA6103-56D8-DD42-8341-3DAEFCD310FB}"/>
              </a:ext>
            </a:extLst>
          </p:cNvPr>
          <p:cNvCxnSpPr>
            <a:cxnSpLocks/>
          </p:cNvCxnSpPr>
          <p:nvPr/>
        </p:nvCxnSpPr>
        <p:spPr>
          <a:xfrm flipV="1">
            <a:off x="5253426" y="4488649"/>
            <a:ext cx="717512" cy="353981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7A698C-C41D-D743-8A27-3DF9A1127048}"/>
              </a:ext>
            </a:extLst>
          </p:cNvPr>
          <p:cNvCxnSpPr>
            <a:cxnSpLocks/>
          </p:cNvCxnSpPr>
          <p:nvPr/>
        </p:nvCxnSpPr>
        <p:spPr>
          <a:xfrm>
            <a:off x="5253426" y="3170857"/>
            <a:ext cx="0" cy="167177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0D2222-4CEA-8445-A3EE-D06AFF7AAD0C}"/>
              </a:ext>
            </a:extLst>
          </p:cNvPr>
          <p:cNvCxnSpPr>
            <a:cxnSpLocks/>
          </p:cNvCxnSpPr>
          <p:nvPr/>
        </p:nvCxnSpPr>
        <p:spPr>
          <a:xfrm>
            <a:off x="5994174" y="3414136"/>
            <a:ext cx="0" cy="107451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7DF388A-A7F8-F846-8D5E-709D6651E49E}"/>
              </a:ext>
            </a:extLst>
          </p:cNvPr>
          <p:cNvCxnSpPr>
            <a:cxnSpLocks/>
          </p:cNvCxnSpPr>
          <p:nvPr/>
        </p:nvCxnSpPr>
        <p:spPr>
          <a:xfrm>
            <a:off x="8077885" y="3324610"/>
            <a:ext cx="0" cy="1341029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F06A99-12A3-5C48-B696-BF3C0E67271C}"/>
              </a:ext>
            </a:extLst>
          </p:cNvPr>
          <p:cNvCxnSpPr>
            <a:cxnSpLocks/>
          </p:cNvCxnSpPr>
          <p:nvPr/>
        </p:nvCxnSpPr>
        <p:spPr>
          <a:xfrm flipV="1">
            <a:off x="8077885" y="3028014"/>
            <a:ext cx="440114" cy="33025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DDF18B-0FBF-BF44-B20C-935565AF3326}"/>
              </a:ext>
            </a:extLst>
          </p:cNvPr>
          <p:cNvCxnSpPr>
            <a:cxnSpLocks/>
          </p:cNvCxnSpPr>
          <p:nvPr/>
        </p:nvCxnSpPr>
        <p:spPr>
          <a:xfrm>
            <a:off x="8077884" y="4665639"/>
            <a:ext cx="381341" cy="423018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0AFCD4-8F85-A544-9B59-85FBD58882B1}"/>
              </a:ext>
            </a:extLst>
          </p:cNvPr>
          <p:cNvCxnSpPr>
            <a:cxnSpLocks/>
          </p:cNvCxnSpPr>
          <p:nvPr/>
        </p:nvCxnSpPr>
        <p:spPr>
          <a:xfrm flipH="1">
            <a:off x="8459225" y="3028013"/>
            <a:ext cx="58774" cy="2089347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003E965-A9A1-794C-AB4C-33F9F7A241ED}"/>
              </a:ext>
            </a:extLst>
          </p:cNvPr>
          <p:cNvCxnSpPr>
            <a:cxnSpLocks/>
          </p:cNvCxnSpPr>
          <p:nvPr/>
        </p:nvCxnSpPr>
        <p:spPr>
          <a:xfrm>
            <a:off x="3078070" y="3380736"/>
            <a:ext cx="12925" cy="1162562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8DE09A-2508-B146-A1F3-8FFB8FFACDC4}"/>
              </a:ext>
            </a:extLst>
          </p:cNvPr>
          <p:cNvCxnSpPr>
            <a:cxnSpLocks/>
          </p:cNvCxnSpPr>
          <p:nvPr/>
        </p:nvCxnSpPr>
        <p:spPr>
          <a:xfrm flipV="1">
            <a:off x="3078070" y="2999312"/>
            <a:ext cx="831339" cy="381424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1750EE9-0C69-F84C-83CF-64C3F6DBA760}"/>
              </a:ext>
            </a:extLst>
          </p:cNvPr>
          <p:cNvCxnSpPr>
            <a:cxnSpLocks/>
          </p:cNvCxnSpPr>
          <p:nvPr/>
        </p:nvCxnSpPr>
        <p:spPr>
          <a:xfrm>
            <a:off x="3078070" y="4543298"/>
            <a:ext cx="782449" cy="299332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FF98896-1B62-AA4F-BFC3-EF591E7F657C}"/>
              </a:ext>
            </a:extLst>
          </p:cNvPr>
          <p:cNvCxnSpPr>
            <a:cxnSpLocks/>
          </p:cNvCxnSpPr>
          <p:nvPr/>
        </p:nvCxnSpPr>
        <p:spPr>
          <a:xfrm flipH="1">
            <a:off x="3860520" y="2999310"/>
            <a:ext cx="48889" cy="1843320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D732903-0EAC-FF47-B32F-F5E38EEAA0D8}"/>
              </a:ext>
            </a:extLst>
          </p:cNvPr>
          <p:cNvCxnSpPr>
            <a:cxnSpLocks/>
          </p:cNvCxnSpPr>
          <p:nvPr/>
        </p:nvCxnSpPr>
        <p:spPr>
          <a:xfrm>
            <a:off x="1030251" y="3252866"/>
            <a:ext cx="2047818" cy="105401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E6B1DFC-CF30-C446-892B-A3C5683A7D4F}"/>
              </a:ext>
            </a:extLst>
          </p:cNvPr>
          <p:cNvCxnSpPr>
            <a:cxnSpLocks/>
          </p:cNvCxnSpPr>
          <p:nvPr/>
        </p:nvCxnSpPr>
        <p:spPr>
          <a:xfrm>
            <a:off x="910300" y="4543299"/>
            <a:ext cx="2174897" cy="22468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6ECA940-2C3F-CE43-B53E-3D0F262B2ADD}"/>
              </a:ext>
            </a:extLst>
          </p:cNvPr>
          <p:cNvCxnSpPr>
            <a:cxnSpLocks/>
          </p:cNvCxnSpPr>
          <p:nvPr/>
        </p:nvCxnSpPr>
        <p:spPr>
          <a:xfrm flipH="1">
            <a:off x="966649" y="3252866"/>
            <a:ext cx="27711" cy="1290431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42FC0BE-10E0-8144-BC14-9B116431A8B8}"/>
              </a:ext>
            </a:extLst>
          </p:cNvPr>
          <p:cNvCxnSpPr>
            <a:cxnSpLocks/>
          </p:cNvCxnSpPr>
          <p:nvPr/>
        </p:nvCxnSpPr>
        <p:spPr>
          <a:xfrm flipV="1">
            <a:off x="434715" y="4838959"/>
            <a:ext cx="3440719" cy="130784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2433D7C-CB14-394A-AC72-215D8AA442E9}"/>
              </a:ext>
            </a:extLst>
          </p:cNvPr>
          <p:cNvCxnSpPr>
            <a:cxnSpLocks/>
          </p:cNvCxnSpPr>
          <p:nvPr/>
        </p:nvCxnSpPr>
        <p:spPr>
          <a:xfrm>
            <a:off x="434715" y="2807141"/>
            <a:ext cx="3474694" cy="192169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CE80A34-48B9-B846-BABF-2A1682299E47}"/>
              </a:ext>
            </a:extLst>
          </p:cNvPr>
          <p:cNvCxnSpPr>
            <a:cxnSpLocks/>
          </p:cNvCxnSpPr>
          <p:nvPr/>
        </p:nvCxnSpPr>
        <p:spPr>
          <a:xfrm>
            <a:off x="461653" y="2803161"/>
            <a:ext cx="5798" cy="2166582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6537DB-C0C4-3B4C-B3FE-D253F644A4E0}"/>
              </a:ext>
            </a:extLst>
          </p:cNvPr>
          <p:cNvCxnSpPr>
            <a:cxnSpLocks/>
          </p:cNvCxnSpPr>
          <p:nvPr/>
        </p:nvCxnSpPr>
        <p:spPr>
          <a:xfrm flipV="1">
            <a:off x="5993119" y="3358267"/>
            <a:ext cx="2084765" cy="63534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E744560-1792-6B45-8922-999BBBD75A42}"/>
              </a:ext>
            </a:extLst>
          </p:cNvPr>
          <p:cNvCxnSpPr>
            <a:cxnSpLocks/>
          </p:cNvCxnSpPr>
          <p:nvPr/>
        </p:nvCxnSpPr>
        <p:spPr>
          <a:xfrm>
            <a:off x="5993119" y="4485679"/>
            <a:ext cx="2084764" cy="136596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89A2C39-3C77-8445-98B5-88401C6ACF54}"/>
              </a:ext>
            </a:extLst>
          </p:cNvPr>
          <p:cNvCxnSpPr>
            <a:cxnSpLocks/>
          </p:cNvCxnSpPr>
          <p:nvPr/>
        </p:nvCxnSpPr>
        <p:spPr>
          <a:xfrm>
            <a:off x="5231184" y="4885994"/>
            <a:ext cx="3228041" cy="20266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9057297-9A62-EC4E-A51E-BE8B26330E16}"/>
              </a:ext>
            </a:extLst>
          </p:cNvPr>
          <p:cNvCxnSpPr>
            <a:cxnSpLocks/>
          </p:cNvCxnSpPr>
          <p:nvPr/>
        </p:nvCxnSpPr>
        <p:spPr>
          <a:xfrm flipV="1">
            <a:off x="5231184" y="3048419"/>
            <a:ext cx="3286815" cy="124668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71">
            <a:extLst>
              <a:ext uri="{FF2B5EF4-FFF2-40B4-BE49-F238E27FC236}">
                <a16:creationId xmlns:a16="http://schemas.microsoft.com/office/drawing/2014/main" id="{78736C43-047B-953B-E0F3-C5F98D62D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10" y="628870"/>
            <a:ext cx="86941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MEDICIONES 3D y 2D PARA CALIBRAR CADA CAMARA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836E0-A28C-7965-1B3B-B520B1425866}"/>
              </a:ext>
            </a:extLst>
          </p:cNvPr>
          <p:cNvSpPr txBox="1"/>
          <p:nvPr/>
        </p:nvSpPr>
        <p:spPr>
          <a:xfrm>
            <a:off x="284111" y="2221541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EF21E-2BD8-3C0B-BD2D-7DAFB11946C1}"/>
              </a:ext>
            </a:extLst>
          </p:cNvPr>
          <p:cNvSpPr txBox="1"/>
          <p:nvPr/>
        </p:nvSpPr>
        <p:spPr>
          <a:xfrm>
            <a:off x="4931762" y="2193286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2</a:t>
            </a:r>
          </a:p>
        </p:txBody>
      </p:sp>
    </p:spTree>
    <p:extLst>
      <p:ext uri="{BB962C8B-B14F-4D97-AF65-F5344CB8AC3E}">
        <p14:creationId xmlns:p14="http://schemas.microsoft.com/office/powerpoint/2010/main" val="158564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16C0FA-AB3B-1646-B63C-655434927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2" y="2548425"/>
            <a:ext cx="3877327" cy="290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64C65-5AC9-D147-9395-405496561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" y="2548426"/>
            <a:ext cx="3877327" cy="290799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531F6C-6115-9040-9676-7A5ADEBF4DCA}"/>
              </a:ext>
            </a:extLst>
          </p:cNvPr>
          <p:cNvCxnSpPr/>
          <p:nvPr/>
        </p:nvCxnSpPr>
        <p:spPr>
          <a:xfrm>
            <a:off x="434715" y="2803161"/>
            <a:ext cx="614596" cy="449705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00284B-BDA8-3547-80B8-907576B6146B}"/>
              </a:ext>
            </a:extLst>
          </p:cNvPr>
          <p:cNvCxnSpPr>
            <a:cxnSpLocks/>
          </p:cNvCxnSpPr>
          <p:nvPr/>
        </p:nvCxnSpPr>
        <p:spPr>
          <a:xfrm flipV="1">
            <a:off x="467451" y="4543298"/>
            <a:ext cx="442849" cy="426445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3BF7CB-D871-CB46-A6A9-A975402F1ED9}"/>
              </a:ext>
            </a:extLst>
          </p:cNvPr>
          <p:cNvCxnSpPr>
            <a:cxnSpLocks/>
          </p:cNvCxnSpPr>
          <p:nvPr/>
        </p:nvCxnSpPr>
        <p:spPr>
          <a:xfrm>
            <a:off x="5253426" y="3170857"/>
            <a:ext cx="740748" cy="243279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FA6103-56D8-DD42-8341-3DAEFCD310FB}"/>
              </a:ext>
            </a:extLst>
          </p:cNvPr>
          <p:cNvCxnSpPr>
            <a:cxnSpLocks/>
          </p:cNvCxnSpPr>
          <p:nvPr/>
        </p:nvCxnSpPr>
        <p:spPr>
          <a:xfrm flipV="1">
            <a:off x="5253426" y="4488649"/>
            <a:ext cx="717512" cy="353981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7A698C-C41D-D743-8A27-3DF9A1127048}"/>
              </a:ext>
            </a:extLst>
          </p:cNvPr>
          <p:cNvCxnSpPr>
            <a:cxnSpLocks/>
          </p:cNvCxnSpPr>
          <p:nvPr/>
        </p:nvCxnSpPr>
        <p:spPr>
          <a:xfrm>
            <a:off x="5253426" y="3170857"/>
            <a:ext cx="0" cy="167177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0D2222-4CEA-8445-A3EE-D06AFF7AAD0C}"/>
              </a:ext>
            </a:extLst>
          </p:cNvPr>
          <p:cNvCxnSpPr>
            <a:cxnSpLocks/>
          </p:cNvCxnSpPr>
          <p:nvPr/>
        </p:nvCxnSpPr>
        <p:spPr>
          <a:xfrm>
            <a:off x="5994174" y="3414136"/>
            <a:ext cx="0" cy="107451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7DF388A-A7F8-F846-8D5E-709D6651E49E}"/>
              </a:ext>
            </a:extLst>
          </p:cNvPr>
          <p:cNvCxnSpPr>
            <a:cxnSpLocks/>
          </p:cNvCxnSpPr>
          <p:nvPr/>
        </p:nvCxnSpPr>
        <p:spPr>
          <a:xfrm>
            <a:off x="8077885" y="3324610"/>
            <a:ext cx="0" cy="1341029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F06A99-12A3-5C48-B696-BF3C0E67271C}"/>
              </a:ext>
            </a:extLst>
          </p:cNvPr>
          <p:cNvCxnSpPr>
            <a:cxnSpLocks/>
          </p:cNvCxnSpPr>
          <p:nvPr/>
        </p:nvCxnSpPr>
        <p:spPr>
          <a:xfrm flipV="1">
            <a:off x="8077885" y="3028014"/>
            <a:ext cx="440114" cy="33025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DDF18B-0FBF-BF44-B20C-935565AF3326}"/>
              </a:ext>
            </a:extLst>
          </p:cNvPr>
          <p:cNvCxnSpPr>
            <a:cxnSpLocks/>
          </p:cNvCxnSpPr>
          <p:nvPr/>
        </p:nvCxnSpPr>
        <p:spPr>
          <a:xfrm>
            <a:off x="8077884" y="4665639"/>
            <a:ext cx="381341" cy="423018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0AFCD4-8F85-A544-9B59-85FBD58882B1}"/>
              </a:ext>
            </a:extLst>
          </p:cNvPr>
          <p:cNvCxnSpPr>
            <a:cxnSpLocks/>
          </p:cNvCxnSpPr>
          <p:nvPr/>
        </p:nvCxnSpPr>
        <p:spPr>
          <a:xfrm flipH="1">
            <a:off x="8459225" y="3028013"/>
            <a:ext cx="58774" cy="2089347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003E965-A9A1-794C-AB4C-33F9F7A241ED}"/>
              </a:ext>
            </a:extLst>
          </p:cNvPr>
          <p:cNvCxnSpPr>
            <a:cxnSpLocks/>
          </p:cNvCxnSpPr>
          <p:nvPr/>
        </p:nvCxnSpPr>
        <p:spPr>
          <a:xfrm>
            <a:off x="3078070" y="3380736"/>
            <a:ext cx="12925" cy="1162562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8DE09A-2508-B146-A1F3-8FFB8FFACDC4}"/>
              </a:ext>
            </a:extLst>
          </p:cNvPr>
          <p:cNvCxnSpPr>
            <a:cxnSpLocks/>
          </p:cNvCxnSpPr>
          <p:nvPr/>
        </p:nvCxnSpPr>
        <p:spPr>
          <a:xfrm flipV="1">
            <a:off x="3078070" y="2999312"/>
            <a:ext cx="831339" cy="381424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1750EE9-0C69-F84C-83CF-64C3F6DBA760}"/>
              </a:ext>
            </a:extLst>
          </p:cNvPr>
          <p:cNvCxnSpPr>
            <a:cxnSpLocks/>
          </p:cNvCxnSpPr>
          <p:nvPr/>
        </p:nvCxnSpPr>
        <p:spPr>
          <a:xfrm>
            <a:off x="3078070" y="4543298"/>
            <a:ext cx="782449" cy="299332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FF98896-1B62-AA4F-BFC3-EF591E7F657C}"/>
              </a:ext>
            </a:extLst>
          </p:cNvPr>
          <p:cNvCxnSpPr>
            <a:cxnSpLocks/>
          </p:cNvCxnSpPr>
          <p:nvPr/>
        </p:nvCxnSpPr>
        <p:spPr>
          <a:xfrm flipH="1">
            <a:off x="3860520" y="2999310"/>
            <a:ext cx="48889" cy="1843320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D732903-0EAC-FF47-B32F-F5E38EEAA0D8}"/>
              </a:ext>
            </a:extLst>
          </p:cNvPr>
          <p:cNvCxnSpPr>
            <a:cxnSpLocks/>
          </p:cNvCxnSpPr>
          <p:nvPr/>
        </p:nvCxnSpPr>
        <p:spPr>
          <a:xfrm>
            <a:off x="1030251" y="3252866"/>
            <a:ext cx="2047818" cy="105401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E6B1DFC-CF30-C446-892B-A3C5683A7D4F}"/>
              </a:ext>
            </a:extLst>
          </p:cNvPr>
          <p:cNvCxnSpPr>
            <a:cxnSpLocks/>
          </p:cNvCxnSpPr>
          <p:nvPr/>
        </p:nvCxnSpPr>
        <p:spPr>
          <a:xfrm>
            <a:off x="910300" y="4543299"/>
            <a:ext cx="2174897" cy="22468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6ECA940-2C3F-CE43-B53E-3D0F262B2ADD}"/>
              </a:ext>
            </a:extLst>
          </p:cNvPr>
          <p:cNvCxnSpPr>
            <a:cxnSpLocks/>
          </p:cNvCxnSpPr>
          <p:nvPr/>
        </p:nvCxnSpPr>
        <p:spPr>
          <a:xfrm flipH="1">
            <a:off x="966649" y="3252866"/>
            <a:ext cx="27711" cy="1290431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42FC0BE-10E0-8144-BC14-9B116431A8B8}"/>
              </a:ext>
            </a:extLst>
          </p:cNvPr>
          <p:cNvCxnSpPr>
            <a:cxnSpLocks/>
          </p:cNvCxnSpPr>
          <p:nvPr/>
        </p:nvCxnSpPr>
        <p:spPr>
          <a:xfrm flipV="1">
            <a:off x="434715" y="4838959"/>
            <a:ext cx="3440719" cy="130784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2433D7C-CB14-394A-AC72-215D8AA442E9}"/>
              </a:ext>
            </a:extLst>
          </p:cNvPr>
          <p:cNvCxnSpPr>
            <a:cxnSpLocks/>
          </p:cNvCxnSpPr>
          <p:nvPr/>
        </p:nvCxnSpPr>
        <p:spPr>
          <a:xfrm>
            <a:off x="434715" y="2807141"/>
            <a:ext cx="3474694" cy="192169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CE80A34-48B9-B846-BABF-2A1682299E47}"/>
              </a:ext>
            </a:extLst>
          </p:cNvPr>
          <p:cNvCxnSpPr>
            <a:cxnSpLocks/>
          </p:cNvCxnSpPr>
          <p:nvPr/>
        </p:nvCxnSpPr>
        <p:spPr>
          <a:xfrm>
            <a:off x="461653" y="2803161"/>
            <a:ext cx="5798" cy="2166582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6537DB-C0C4-3B4C-B3FE-D253F644A4E0}"/>
              </a:ext>
            </a:extLst>
          </p:cNvPr>
          <p:cNvCxnSpPr>
            <a:cxnSpLocks/>
          </p:cNvCxnSpPr>
          <p:nvPr/>
        </p:nvCxnSpPr>
        <p:spPr>
          <a:xfrm flipV="1">
            <a:off x="5993119" y="3358267"/>
            <a:ext cx="2084765" cy="63534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E744560-1792-6B45-8922-999BBBD75A42}"/>
              </a:ext>
            </a:extLst>
          </p:cNvPr>
          <p:cNvCxnSpPr>
            <a:cxnSpLocks/>
          </p:cNvCxnSpPr>
          <p:nvPr/>
        </p:nvCxnSpPr>
        <p:spPr>
          <a:xfrm>
            <a:off x="5993119" y="4485679"/>
            <a:ext cx="2084764" cy="136596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89A2C39-3C77-8445-98B5-88401C6ACF54}"/>
              </a:ext>
            </a:extLst>
          </p:cNvPr>
          <p:cNvCxnSpPr>
            <a:cxnSpLocks/>
          </p:cNvCxnSpPr>
          <p:nvPr/>
        </p:nvCxnSpPr>
        <p:spPr>
          <a:xfrm>
            <a:off x="5231184" y="4885994"/>
            <a:ext cx="3228041" cy="202663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9057297-9A62-EC4E-A51E-BE8B26330E16}"/>
              </a:ext>
            </a:extLst>
          </p:cNvPr>
          <p:cNvCxnSpPr>
            <a:cxnSpLocks/>
          </p:cNvCxnSpPr>
          <p:nvPr/>
        </p:nvCxnSpPr>
        <p:spPr>
          <a:xfrm flipV="1">
            <a:off x="5231184" y="3048419"/>
            <a:ext cx="3286815" cy="124668"/>
          </a:xfrm>
          <a:prstGeom prst="line">
            <a:avLst/>
          </a:pr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A465267F-DC63-C64C-9E59-14613DBAC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62" y="5624994"/>
            <a:ext cx="3660400" cy="10519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3D87A00-5671-244A-A01C-1FD3B4858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1762" y="5624994"/>
            <a:ext cx="3604021" cy="1060366"/>
          </a:xfrm>
          <a:prstGeom prst="rect">
            <a:avLst/>
          </a:prstGeom>
        </p:spPr>
      </p:pic>
      <p:sp>
        <p:nvSpPr>
          <p:cNvPr id="2" name="Rectangle 71">
            <a:extLst>
              <a:ext uri="{FF2B5EF4-FFF2-40B4-BE49-F238E27FC236}">
                <a16:creationId xmlns:a16="http://schemas.microsoft.com/office/drawing/2014/main" id="{6FFF87D6-8260-8C6F-BF2F-A9F1737C3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10" y="628870"/>
            <a:ext cx="86941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MEDICIONES 3D y 2D PARA CALIBRAR CADA CAMARA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E0D40-BD55-0979-801A-F62040313B10}"/>
              </a:ext>
            </a:extLst>
          </p:cNvPr>
          <p:cNvSpPr txBox="1"/>
          <p:nvPr/>
        </p:nvSpPr>
        <p:spPr>
          <a:xfrm>
            <a:off x="284111" y="2221541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F42DD-47E8-E5ED-FA5D-7FB5CCAF9646}"/>
              </a:ext>
            </a:extLst>
          </p:cNvPr>
          <p:cNvSpPr txBox="1"/>
          <p:nvPr/>
        </p:nvSpPr>
        <p:spPr>
          <a:xfrm>
            <a:off x="4931762" y="2193286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2</a:t>
            </a:r>
          </a:p>
        </p:txBody>
      </p:sp>
    </p:spTree>
    <p:extLst>
      <p:ext uri="{BB962C8B-B14F-4D97-AF65-F5344CB8AC3E}">
        <p14:creationId xmlns:p14="http://schemas.microsoft.com/office/powerpoint/2010/main" val="4261654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1">
            <a:extLst>
              <a:ext uri="{FF2B5EF4-FFF2-40B4-BE49-F238E27FC236}">
                <a16:creationId xmlns:a16="http://schemas.microsoft.com/office/drawing/2014/main" id="{F97A130F-8E00-6998-81DD-785EAD73D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21" y="547206"/>
            <a:ext cx="869419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Encontrar de manera manual en cada vista los puntos extremos de un objeto (en </a:t>
            </a:r>
            <a:r>
              <a:rPr lang="es-ES" sz="2400" dirty="0" err="1">
                <a:solidFill>
                  <a:srgbClr val="000000"/>
                </a:solidFill>
                <a:latin typeface="Trebuchet MS" charset="0"/>
              </a:rPr>
              <a:t>piexeles</a:t>
            </a:r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) y a partir de ellos hacer la reconstrucción 3D y calcular la medición del objeto en 3D.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DB820-FCA7-21A0-6597-BFCF9105D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2" y="2548425"/>
            <a:ext cx="3877327" cy="2907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CDC319-0C6B-BB8B-B2B6-19E9C1AFF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" y="2548426"/>
            <a:ext cx="3877327" cy="290799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2C49EF5-9FBE-6519-3A0F-020BFAF41F07}"/>
              </a:ext>
            </a:extLst>
          </p:cNvPr>
          <p:cNvSpPr/>
          <p:nvPr/>
        </p:nvSpPr>
        <p:spPr>
          <a:xfrm>
            <a:off x="1480695" y="3916435"/>
            <a:ext cx="108000" cy="108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4BD7F5-8F61-835D-2230-60D506526D42}"/>
              </a:ext>
            </a:extLst>
          </p:cNvPr>
          <p:cNvSpPr/>
          <p:nvPr/>
        </p:nvSpPr>
        <p:spPr>
          <a:xfrm>
            <a:off x="1480697" y="4585668"/>
            <a:ext cx="108000" cy="10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BD39C7-A846-C403-8B1B-98F48079CD72}"/>
              </a:ext>
            </a:extLst>
          </p:cNvPr>
          <p:cNvSpPr/>
          <p:nvPr/>
        </p:nvSpPr>
        <p:spPr>
          <a:xfrm>
            <a:off x="6350874" y="3949567"/>
            <a:ext cx="108000" cy="108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1C6A80-1BF1-BB26-2D19-F57676DE40BC}"/>
              </a:ext>
            </a:extLst>
          </p:cNvPr>
          <p:cNvSpPr/>
          <p:nvPr/>
        </p:nvSpPr>
        <p:spPr>
          <a:xfrm>
            <a:off x="6337624" y="4605548"/>
            <a:ext cx="108000" cy="10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05CDA-AF67-8FE4-542A-E55B796AD8D7}"/>
              </a:ext>
            </a:extLst>
          </p:cNvPr>
          <p:cNvSpPr txBox="1"/>
          <p:nvPr/>
        </p:nvSpPr>
        <p:spPr>
          <a:xfrm>
            <a:off x="284111" y="2221541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39E4A4-56EF-AC3D-FB64-9F40532B4DD2}"/>
              </a:ext>
            </a:extLst>
          </p:cNvPr>
          <p:cNvSpPr txBox="1"/>
          <p:nvPr/>
        </p:nvSpPr>
        <p:spPr>
          <a:xfrm>
            <a:off x="4931762" y="2193286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2</a:t>
            </a:r>
          </a:p>
        </p:txBody>
      </p:sp>
    </p:spTree>
    <p:extLst>
      <p:ext uri="{BB962C8B-B14F-4D97-AF65-F5344CB8AC3E}">
        <p14:creationId xmlns:p14="http://schemas.microsoft.com/office/powerpoint/2010/main" val="2492557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F24E7-394A-9740-7F3A-BEA755886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1">
            <a:extLst>
              <a:ext uri="{FF2B5EF4-FFF2-40B4-BE49-F238E27FC236}">
                <a16:creationId xmlns:a16="http://schemas.microsoft.com/office/drawing/2014/main" id="{0BE4C600-067B-832E-7C6C-42D5D5F5C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5230" y="3198167"/>
            <a:ext cx="42980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3: GEOMETRÍA EPIPOLAR</a:t>
            </a:r>
          </a:p>
        </p:txBody>
      </p:sp>
      <p:sp>
        <p:nvSpPr>
          <p:cNvPr id="2" name="Rectangle 71">
            <a:extLst>
              <a:ext uri="{FF2B5EF4-FFF2-40B4-BE49-F238E27FC236}">
                <a16:creationId xmlns:a16="http://schemas.microsoft.com/office/drawing/2014/main" id="{555C77A3-7C17-472F-A883-EBCE16E06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67" y="4303958"/>
            <a:ext cx="771071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Objetivo:	Trazar líneas </a:t>
            </a:r>
            <a:r>
              <a:rPr lang="es-ES" sz="2400" dirty="0" err="1">
                <a:solidFill>
                  <a:srgbClr val="000000"/>
                </a:solidFill>
                <a:latin typeface="Trebuchet MS" charset="0"/>
              </a:rPr>
              <a:t>epipolares</a:t>
            </a:r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y comprobar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		correspondencia </a:t>
            </a:r>
          </a:p>
        </p:txBody>
      </p:sp>
    </p:spTree>
    <p:extLst>
      <p:ext uri="{BB962C8B-B14F-4D97-AF65-F5344CB8AC3E}">
        <p14:creationId xmlns:p14="http://schemas.microsoft.com/office/powerpoint/2010/main" val="2008780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465267F-DC63-C64C-9E59-14613DBAC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62" y="5624994"/>
            <a:ext cx="3660400" cy="10519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3D87A00-5671-244A-A01C-1FD3B4858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762" y="5624994"/>
            <a:ext cx="3604021" cy="106036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F83214-2F73-6F4E-8954-70AA5EC38A44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2172062" y="4273062"/>
            <a:ext cx="1881192" cy="135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B832953-7E46-7043-820A-026A74D98D23}"/>
              </a:ext>
            </a:extLst>
          </p:cNvPr>
          <p:cNvCxnSpPr>
            <a:cxnSpLocks/>
          </p:cNvCxnSpPr>
          <p:nvPr/>
        </p:nvCxnSpPr>
        <p:spPr>
          <a:xfrm flipH="1" flipV="1">
            <a:off x="4844562" y="4273062"/>
            <a:ext cx="1889210" cy="135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8B578D7-2C81-8345-B332-14A9DC8CF00D}"/>
              </a:ext>
            </a:extLst>
          </p:cNvPr>
          <p:cNvSpPr/>
          <p:nvPr/>
        </p:nvSpPr>
        <p:spPr>
          <a:xfrm>
            <a:off x="3675185" y="3429000"/>
            <a:ext cx="1565031" cy="844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0000DE"/>
                </a:solidFill>
              </a:rPr>
              <a:t>Fundamental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24B2AD-1EE0-5A41-AE3A-64E1CF238ED3}"/>
              </a:ext>
            </a:extLst>
          </p:cNvPr>
          <p:cNvCxnSpPr>
            <a:stCxn id="41" idx="0"/>
          </p:cNvCxnSpPr>
          <p:nvPr/>
        </p:nvCxnSpPr>
        <p:spPr>
          <a:xfrm flipH="1" flipV="1">
            <a:off x="4448908" y="2971800"/>
            <a:ext cx="8793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16BE5C4-746D-AA44-B8B7-561015FC4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920" y="2531694"/>
            <a:ext cx="304800" cy="317500"/>
          </a:xfrm>
          <a:prstGeom prst="rect">
            <a:avLst/>
          </a:prstGeom>
        </p:spPr>
      </p:pic>
      <p:sp>
        <p:nvSpPr>
          <p:cNvPr id="10" name="Rectangle 71">
            <a:extLst>
              <a:ext uri="{FF2B5EF4-FFF2-40B4-BE49-F238E27FC236}">
                <a16:creationId xmlns:a16="http://schemas.microsoft.com/office/drawing/2014/main" id="{049378F6-36CB-024E-80E5-587542C83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21" y="547206"/>
            <a:ext cx="869419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Estimar la Matriz Fundamental para la Geometría </a:t>
            </a:r>
            <a:r>
              <a:rPr lang="es-ES" sz="2400" dirty="0" err="1">
                <a:solidFill>
                  <a:srgbClr val="000000"/>
                </a:solidFill>
                <a:latin typeface="Trebuchet MS" charset="0"/>
              </a:rPr>
              <a:t>Epipolar</a:t>
            </a:r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de los modelos de las cámaras calibradas de la Vista 1 y de la Vista 2.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9604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C8B02-B95E-A76F-52EF-778469102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1">
            <a:extLst>
              <a:ext uri="{FF2B5EF4-FFF2-40B4-BE49-F238E27FC236}">
                <a16:creationId xmlns:a16="http://schemas.microsoft.com/office/drawing/2014/main" id="{6F2BD622-3B8F-51D8-3E30-D3A90D034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21" y="547206"/>
            <a:ext cx="869419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Encontrar la línea </a:t>
            </a:r>
            <a:r>
              <a:rPr lang="es-ES" sz="2400" dirty="0" err="1">
                <a:solidFill>
                  <a:srgbClr val="000000"/>
                </a:solidFill>
                <a:latin typeface="Trebuchet MS" charset="0"/>
              </a:rPr>
              <a:t>epipolar</a:t>
            </a:r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de cada punto de la Vista 1 y calcular la distancia en pixeles a los puntos correspondientes con la Vista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57C35-31BC-5507-C20E-86970A961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2" y="2548425"/>
            <a:ext cx="3877327" cy="2907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E93844-D084-B7E7-8203-3AD22AB8B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" y="2548426"/>
            <a:ext cx="3877327" cy="290799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514182-33C9-F7EA-AC90-5BB0A8B94023}"/>
              </a:ext>
            </a:extLst>
          </p:cNvPr>
          <p:cNvSpPr/>
          <p:nvPr/>
        </p:nvSpPr>
        <p:spPr>
          <a:xfrm>
            <a:off x="1480695" y="3916435"/>
            <a:ext cx="108000" cy="108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07095F-A938-8105-9B2B-50B321432BEC}"/>
              </a:ext>
            </a:extLst>
          </p:cNvPr>
          <p:cNvSpPr/>
          <p:nvPr/>
        </p:nvSpPr>
        <p:spPr>
          <a:xfrm>
            <a:off x="1480697" y="4585668"/>
            <a:ext cx="108000" cy="10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B39F4A-4D1C-1A1C-8BF3-84B1599A521A}"/>
              </a:ext>
            </a:extLst>
          </p:cNvPr>
          <p:cNvSpPr/>
          <p:nvPr/>
        </p:nvSpPr>
        <p:spPr>
          <a:xfrm>
            <a:off x="6350874" y="3949567"/>
            <a:ext cx="108000" cy="108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4F56BD-CBCD-C9B3-425C-9B2AAE948035}"/>
              </a:ext>
            </a:extLst>
          </p:cNvPr>
          <p:cNvSpPr/>
          <p:nvPr/>
        </p:nvSpPr>
        <p:spPr>
          <a:xfrm>
            <a:off x="6337624" y="4605548"/>
            <a:ext cx="108000" cy="10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3A7B2-3ED8-C0C6-99A9-704FDD347FBC}"/>
              </a:ext>
            </a:extLst>
          </p:cNvPr>
          <p:cNvSpPr txBox="1"/>
          <p:nvPr/>
        </p:nvSpPr>
        <p:spPr>
          <a:xfrm>
            <a:off x="284111" y="2221541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1E3A61-4AC0-2324-525B-963D98AC1D8E}"/>
              </a:ext>
            </a:extLst>
          </p:cNvPr>
          <p:cNvSpPr txBox="1"/>
          <p:nvPr/>
        </p:nvSpPr>
        <p:spPr>
          <a:xfrm>
            <a:off x="4931762" y="2193286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B06990-D34F-5469-38BB-DD8E3623032A}"/>
              </a:ext>
            </a:extLst>
          </p:cNvPr>
          <p:cNvCxnSpPr>
            <a:cxnSpLocks/>
          </p:cNvCxnSpPr>
          <p:nvPr/>
        </p:nvCxnSpPr>
        <p:spPr>
          <a:xfrm flipV="1">
            <a:off x="4931762" y="2977200"/>
            <a:ext cx="3999057" cy="148050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2F9632-D07A-D78B-4DC2-9AF9905F6B75}"/>
              </a:ext>
            </a:extLst>
          </p:cNvPr>
          <p:cNvCxnSpPr>
            <a:cxnSpLocks/>
          </p:cNvCxnSpPr>
          <p:nvPr/>
        </p:nvCxnSpPr>
        <p:spPr>
          <a:xfrm>
            <a:off x="4826000" y="4368800"/>
            <a:ext cx="4104819" cy="6477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8E80BF-835F-CEA3-B5B6-5C3A18C6C044}"/>
              </a:ext>
            </a:extLst>
          </p:cNvPr>
          <p:cNvGrpSpPr/>
          <p:nvPr/>
        </p:nvGrpSpPr>
        <p:grpSpPr>
          <a:xfrm>
            <a:off x="6701603" y="1460573"/>
            <a:ext cx="2050481" cy="2260600"/>
            <a:chOff x="3575050" y="2298700"/>
            <a:chExt cx="2050481" cy="2260600"/>
          </a:xfrm>
        </p:grpSpPr>
        <p:pic>
          <p:nvPicPr>
            <p:cNvPr id="18" name="Picture 17" descr="A toy doll with a yellow circle on top&#10;&#10;AI-generated content may be incorrect.">
              <a:extLst>
                <a:ext uri="{FF2B5EF4-FFF2-40B4-BE49-F238E27FC236}">
                  <a16:creationId xmlns:a16="http://schemas.microsoft.com/office/drawing/2014/main" id="{37357F46-C0C0-D37E-EF33-F4FD0CC07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5050" y="2298700"/>
              <a:ext cx="1993900" cy="2260600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B4C8BC9-4DE0-DADD-8394-5C5387AAD225}"/>
                </a:ext>
              </a:extLst>
            </p:cNvPr>
            <p:cNvCxnSpPr/>
            <p:nvPr/>
          </p:nvCxnSpPr>
          <p:spPr>
            <a:xfrm>
              <a:off x="4162237" y="2977200"/>
              <a:ext cx="128963" cy="291600"/>
            </a:xfrm>
            <a:prstGeom prst="straightConnector1">
              <a:avLst/>
            </a:prstGeom>
            <a:ln w="2222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FC9AFD-3250-F8DC-F97B-E0D597E33EDF}"/>
                </a:ext>
              </a:extLst>
            </p:cNvPr>
            <p:cNvSpPr txBox="1"/>
            <p:nvPr/>
          </p:nvSpPr>
          <p:spPr>
            <a:xfrm>
              <a:off x="4337999" y="282370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L" dirty="0">
                  <a:solidFill>
                    <a:schemeClr val="bg1"/>
                  </a:solidFill>
                </a:rPr>
                <a:t>3.23 pixels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934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7B782-A394-D08E-8F22-06E02F2C3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1">
            <a:extLst>
              <a:ext uri="{FF2B5EF4-FFF2-40B4-BE49-F238E27FC236}">
                <a16:creationId xmlns:a16="http://schemas.microsoft.com/office/drawing/2014/main" id="{7A08C3B1-BD76-5A5F-4CFB-4EF8E9AD1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5230" y="3198167"/>
            <a:ext cx="31496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4: HOMOGRAFIA</a:t>
            </a:r>
          </a:p>
        </p:txBody>
      </p:sp>
      <p:sp>
        <p:nvSpPr>
          <p:cNvPr id="2" name="Rectangle 71">
            <a:extLst>
              <a:ext uri="{FF2B5EF4-FFF2-40B4-BE49-F238E27FC236}">
                <a16:creationId xmlns:a16="http://schemas.microsoft.com/office/drawing/2014/main" id="{827F7CD5-6A2A-EF8B-B00E-8BCEC4E17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67" y="4303958"/>
            <a:ext cx="771071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Objetivo:	Encontrar la homografía entre 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		las Vistas 2 y 3. A partir de la Vista 2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		generar la Vista 3</a:t>
            </a:r>
          </a:p>
        </p:txBody>
      </p:sp>
    </p:spTree>
    <p:extLst>
      <p:ext uri="{BB962C8B-B14F-4D97-AF65-F5344CB8AC3E}">
        <p14:creationId xmlns:p14="http://schemas.microsoft.com/office/powerpoint/2010/main" val="2906427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7D9EA-FF1F-D254-5081-17334E394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111D0D-F2E2-B976-6F97-C784EEB2F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58" y="1898723"/>
            <a:ext cx="2730182" cy="2047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ECAC25-512E-0D8F-8906-B6AB4B8A4789}"/>
              </a:ext>
            </a:extLst>
          </p:cNvPr>
          <p:cNvSpPr txBox="1"/>
          <p:nvPr/>
        </p:nvSpPr>
        <p:spPr>
          <a:xfrm>
            <a:off x="863761" y="1476113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DEF91F-2C13-7E0F-088A-D0FD0AF66C64}"/>
              </a:ext>
            </a:extLst>
          </p:cNvPr>
          <p:cNvSpPr txBox="1"/>
          <p:nvPr/>
        </p:nvSpPr>
        <p:spPr>
          <a:xfrm>
            <a:off x="3721211" y="1502752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615A7-A60A-65A9-573E-347AC92E7A71}"/>
              </a:ext>
            </a:extLst>
          </p:cNvPr>
          <p:cNvSpPr txBox="1"/>
          <p:nvPr/>
        </p:nvSpPr>
        <p:spPr>
          <a:xfrm>
            <a:off x="1225918" y="4800637"/>
            <a:ext cx="4959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L" dirty="0"/>
          </a:p>
          <a:p>
            <a:r>
              <a:rPr lang="en-CL" dirty="0"/>
              <a:t>Vista 2 y Vista 3 tienen el mismo centro óptico.</a:t>
            </a:r>
          </a:p>
        </p:txBody>
      </p:sp>
      <p:pic>
        <p:nvPicPr>
          <p:cNvPr id="5" name="Picture 4" descr="A wooden shelf with a couple of figurines on it&#10;&#10;AI-generated content may be incorrect.">
            <a:extLst>
              <a:ext uri="{FF2B5EF4-FFF2-40B4-BE49-F238E27FC236}">
                <a16:creationId xmlns:a16="http://schemas.microsoft.com/office/drawing/2014/main" id="{5A387095-B9B0-7B8A-1266-24852D01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0" y="1898723"/>
            <a:ext cx="2462353" cy="205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46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A9C01-F820-1FA6-D276-C97AA450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19908F-BF71-C9DE-6ADC-5AB635416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58" y="1898723"/>
            <a:ext cx="2730182" cy="2047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76CA50-411C-B493-93A7-B8E20F2F8408}"/>
              </a:ext>
            </a:extLst>
          </p:cNvPr>
          <p:cNvSpPr txBox="1"/>
          <p:nvPr/>
        </p:nvSpPr>
        <p:spPr>
          <a:xfrm>
            <a:off x="863761" y="1476113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6830B-1331-9B5F-3053-230E4714DA41}"/>
              </a:ext>
            </a:extLst>
          </p:cNvPr>
          <p:cNvSpPr txBox="1"/>
          <p:nvPr/>
        </p:nvSpPr>
        <p:spPr>
          <a:xfrm>
            <a:off x="5739843" y="1488163"/>
            <a:ext cx="130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3’(*)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28CC4-D11A-AF62-0D36-3EE9977CE5A7}"/>
              </a:ext>
            </a:extLst>
          </p:cNvPr>
          <p:cNvSpPr txBox="1"/>
          <p:nvPr/>
        </p:nvSpPr>
        <p:spPr>
          <a:xfrm>
            <a:off x="1225918" y="4800637"/>
            <a:ext cx="4959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L" dirty="0"/>
          </a:p>
          <a:p>
            <a:r>
              <a:rPr lang="en-CL" dirty="0"/>
              <a:t>Vista 2 y Vista 3 tienen el mismo centro óptico.</a:t>
            </a:r>
          </a:p>
          <a:p>
            <a:endParaRPr lang="en-CL" dirty="0"/>
          </a:p>
          <a:p>
            <a:r>
              <a:rPr lang="en-CL" dirty="0"/>
              <a:t>(*) Vista 3’ ha sido creada a partir de Vista 2</a:t>
            </a:r>
          </a:p>
        </p:txBody>
      </p:sp>
      <p:pic>
        <p:nvPicPr>
          <p:cNvPr id="5" name="Picture 4" descr="A wooden shelf with a couple of figurines on it&#10;&#10;AI-generated content may be incorrect.">
            <a:extLst>
              <a:ext uri="{FF2B5EF4-FFF2-40B4-BE49-F238E27FC236}">
                <a16:creationId xmlns:a16="http://schemas.microsoft.com/office/drawing/2014/main" id="{9097FF97-706B-F1A7-3B41-AEB90027B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886" y="1884134"/>
            <a:ext cx="2462353" cy="2056004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811AE08-3E8C-482D-2C23-D6DDD67D9CEC}"/>
              </a:ext>
            </a:extLst>
          </p:cNvPr>
          <p:cNvSpPr/>
          <p:nvPr/>
        </p:nvSpPr>
        <p:spPr>
          <a:xfrm>
            <a:off x="3923818" y="2535959"/>
            <a:ext cx="1626244" cy="7523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Homography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35BA0B-6B65-4D1B-774D-2DDAA09B6AA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3593940" y="2912136"/>
            <a:ext cx="329878" cy="10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389B8A-D660-5862-B8A1-608F0AEFEA60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550062" y="2912136"/>
            <a:ext cx="267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803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7384B4-4009-58EF-C519-1D384E60E5F4}"/>
              </a:ext>
            </a:extLst>
          </p:cNvPr>
          <p:cNvSpPr txBox="1"/>
          <p:nvPr/>
        </p:nvSpPr>
        <p:spPr>
          <a:xfrm>
            <a:off x="2417115" y="3244334"/>
            <a:ext cx="430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PASO 1: ADQUISICIÓN DE IMÁGENES</a:t>
            </a:r>
          </a:p>
        </p:txBody>
      </p:sp>
    </p:spTree>
    <p:extLst>
      <p:ext uri="{BB962C8B-B14F-4D97-AF65-F5344CB8AC3E}">
        <p14:creationId xmlns:p14="http://schemas.microsoft.com/office/powerpoint/2010/main" val="290720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E3D67-5482-09BC-0693-31488348E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1">
            <a:extLst>
              <a:ext uri="{FF2B5EF4-FFF2-40B4-BE49-F238E27FC236}">
                <a16:creationId xmlns:a16="http://schemas.microsoft.com/office/drawing/2014/main" id="{D4096B6F-A97B-13DD-AEBF-72F2DAA66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5230" y="3198167"/>
            <a:ext cx="214616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5: VIDEO</a:t>
            </a:r>
          </a:p>
        </p:txBody>
      </p:sp>
      <p:sp>
        <p:nvSpPr>
          <p:cNvPr id="2" name="Rectangle 71">
            <a:extLst>
              <a:ext uri="{FF2B5EF4-FFF2-40B4-BE49-F238E27FC236}">
                <a16:creationId xmlns:a16="http://schemas.microsoft.com/office/drawing/2014/main" id="{3D6B7792-A0CD-F2CC-E33F-5AD88CF48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67" y="4303958"/>
            <a:ext cx="771071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Objetivo:	A partir de la Vista 2 generar un video de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		5 segundos que empiece en la Vista 2 y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		que termine en la Vista 3 (30 </a:t>
            </a:r>
            <a:r>
              <a:rPr lang="es-ES" sz="2400" dirty="0" err="1">
                <a:solidFill>
                  <a:srgbClr val="000000"/>
                </a:solidFill>
                <a:latin typeface="Trebuchet MS" charset="0"/>
              </a:rPr>
              <a:t>frames</a:t>
            </a:r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 por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		segundo) </a:t>
            </a:r>
          </a:p>
        </p:txBody>
      </p:sp>
    </p:spTree>
    <p:extLst>
      <p:ext uri="{BB962C8B-B14F-4D97-AF65-F5344CB8AC3E}">
        <p14:creationId xmlns:p14="http://schemas.microsoft.com/office/powerpoint/2010/main" val="3067866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F3FE-1C6B-1B21-2E95-CA2EEF457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2F38D9-5BDF-8582-6D2A-0BE526FE5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79" y="1200210"/>
            <a:ext cx="5943442" cy="445758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3DFD08-40A8-0A40-CF5B-1B2BB104757F}"/>
              </a:ext>
            </a:extLst>
          </p:cNvPr>
          <p:cNvSpPr/>
          <p:nvPr/>
        </p:nvSpPr>
        <p:spPr>
          <a:xfrm>
            <a:off x="0" y="569138"/>
            <a:ext cx="1974217" cy="5460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E2CA74-BE80-A0B2-273A-EB3297B31B59}"/>
              </a:ext>
            </a:extLst>
          </p:cNvPr>
          <p:cNvSpPr/>
          <p:nvPr/>
        </p:nvSpPr>
        <p:spPr>
          <a:xfrm>
            <a:off x="-1346200" y="-1524000"/>
            <a:ext cx="13817600" cy="2846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35CAF0-F745-B523-495E-39B63BDDB6C2}"/>
              </a:ext>
            </a:extLst>
          </p:cNvPr>
          <p:cNvSpPr/>
          <p:nvPr/>
        </p:nvSpPr>
        <p:spPr>
          <a:xfrm>
            <a:off x="-1981199" y="5276332"/>
            <a:ext cx="10769600" cy="2623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3047E0-0263-D9EB-2EE5-DE49D915FD5E}"/>
              </a:ext>
            </a:extLst>
          </p:cNvPr>
          <p:cNvSpPr/>
          <p:nvPr/>
        </p:nvSpPr>
        <p:spPr>
          <a:xfrm>
            <a:off x="6951738" y="-2120726"/>
            <a:ext cx="3767143" cy="106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39032A-59EC-A499-3B2A-96912F6DB0FF}"/>
              </a:ext>
            </a:extLst>
          </p:cNvPr>
          <p:cNvSpPr txBox="1"/>
          <p:nvPr/>
        </p:nvSpPr>
        <p:spPr>
          <a:xfrm>
            <a:off x="2006761" y="841113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2</a:t>
            </a:r>
          </a:p>
        </p:txBody>
      </p:sp>
    </p:spTree>
    <p:extLst>
      <p:ext uri="{BB962C8B-B14F-4D97-AF65-F5344CB8AC3E}">
        <p14:creationId xmlns:p14="http://schemas.microsoft.com/office/powerpoint/2010/main" val="1899710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0E7FA-6CEB-121D-43C1-A93742E64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D9274FA-5E04-C356-1E94-BA9C8FA99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79" y="1200210"/>
            <a:ext cx="5943442" cy="4457580"/>
          </a:xfrm>
          <a:prstGeom prst="rect">
            <a:avLst/>
          </a:prstGeom>
          <a:scene3d>
            <a:camera prst="perspectiveLeft" fov="600000"/>
            <a:lightRig rig="threePt" dir="t"/>
          </a:scene3d>
          <a:sp3d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D4EB92-FC14-144C-790E-F708880E9051}"/>
              </a:ext>
            </a:extLst>
          </p:cNvPr>
          <p:cNvSpPr/>
          <p:nvPr/>
        </p:nvSpPr>
        <p:spPr>
          <a:xfrm>
            <a:off x="0" y="569138"/>
            <a:ext cx="1974217" cy="5460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662E3E-AD78-2D49-EE78-51FE5D8AFE32}"/>
              </a:ext>
            </a:extLst>
          </p:cNvPr>
          <p:cNvSpPr/>
          <p:nvPr/>
        </p:nvSpPr>
        <p:spPr>
          <a:xfrm>
            <a:off x="-1346200" y="-1524000"/>
            <a:ext cx="13817600" cy="2846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BE7E2F-7CF7-8FF5-3F92-524DAA425972}"/>
              </a:ext>
            </a:extLst>
          </p:cNvPr>
          <p:cNvSpPr/>
          <p:nvPr/>
        </p:nvSpPr>
        <p:spPr>
          <a:xfrm>
            <a:off x="-1981199" y="5276332"/>
            <a:ext cx="10769600" cy="2623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C4E000-1147-21B2-1022-8D0A5FAD39C0}"/>
              </a:ext>
            </a:extLst>
          </p:cNvPr>
          <p:cNvSpPr/>
          <p:nvPr/>
        </p:nvSpPr>
        <p:spPr>
          <a:xfrm>
            <a:off x="6951738" y="-2120726"/>
            <a:ext cx="3767143" cy="106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454437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8A73C-7288-6FC5-8755-7405EC1C6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F4AA51-4B90-650A-A29B-C54A3A151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79" y="1200210"/>
            <a:ext cx="5943442" cy="4457580"/>
          </a:xfrm>
          <a:prstGeom prst="rect">
            <a:avLst/>
          </a:prstGeom>
          <a:scene3d>
            <a:camera prst="perspectiveLeft" fov="1200000"/>
            <a:lightRig rig="threePt" dir="t"/>
          </a:scene3d>
          <a:sp3d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EA3321-74F6-8020-E2FB-0DA3B6A94F04}"/>
              </a:ext>
            </a:extLst>
          </p:cNvPr>
          <p:cNvSpPr/>
          <p:nvPr/>
        </p:nvSpPr>
        <p:spPr>
          <a:xfrm>
            <a:off x="0" y="569138"/>
            <a:ext cx="1974217" cy="5460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81DEE-E802-7968-18A0-2A690647CC31}"/>
              </a:ext>
            </a:extLst>
          </p:cNvPr>
          <p:cNvSpPr/>
          <p:nvPr/>
        </p:nvSpPr>
        <p:spPr>
          <a:xfrm>
            <a:off x="-1346200" y="-1524000"/>
            <a:ext cx="13817600" cy="2846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73574F-0658-10EA-D010-BCE031242B3C}"/>
              </a:ext>
            </a:extLst>
          </p:cNvPr>
          <p:cNvSpPr/>
          <p:nvPr/>
        </p:nvSpPr>
        <p:spPr>
          <a:xfrm>
            <a:off x="-1981199" y="5276332"/>
            <a:ext cx="10769600" cy="2623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5417E1-FDE1-6136-DF3E-2360CC123034}"/>
              </a:ext>
            </a:extLst>
          </p:cNvPr>
          <p:cNvSpPr/>
          <p:nvPr/>
        </p:nvSpPr>
        <p:spPr>
          <a:xfrm>
            <a:off x="6951738" y="-2120726"/>
            <a:ext cx="3767143" cy="106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943260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5B83B-2DE4-8851-00EC-8527F12B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EA1FA7-8821-9BC1-CE03-6D4DA8E3D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79" y="1200210"/>
            <a:ext cx="5943442" cy="4457580"/>
          </a:xfrm>
          <a:prstGeom prst="rect">
            <a:avLst/>
          </a:prstGeom>
          <a:scene3d>
            <a:camera prst="perspectiveLeft" fov="1800000"/>
            <a:lightRig rig="threePt" dir="t"/>
          </a:scene3d>
          <a:sp3d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8141E4-5642-3C8F-350A-A8D023C11D70}"/>
              </a:ext>
            </a:extLst>
          </p:cNvPr>
          <p:cNvSpPr/>
          <p:nvPr/>
        </p:nvSpPr>
        <p:spPr>
          <a:xfrm>
            <a:off x="0" y="569138"/>
            <a:ext cx="1974217" cy="5460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992BFE-46C5-DB57-7623-11B91A77F0B3}"/>
              </a:ext>
            </a:extLst>
          </p:cNvPr>
          <p:cNvSpPr/>
          <p:nvPr/>
        </p:nvSpPr>
        <p:spPr>
          <a:xfrm>
            <a:off x="-1346200" y="-1524000"/>
            <a:ext cx="13817600" cy="2846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EB7E3-4ECF-09CD-A8B5-493A86D15741}"/>
              </a:ext>
            </a:extLst>
          </p:cNvPr>
          <p:cNvSpPr/>
          <p:nvPr/>
        </p:nvSpPr>
        <p:spPr>
          <a:xfrm>
            <a:off x="-1981199" y="5276332"/>
            <a:ext cx="10769600" cy="2623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941F70-BD9B-2507-4553-8C988CF2559F}"/>
              </a:ext>
            </a:extLst>
          </p:cNvPr>
          <p:cNvSpPr/>
          <p:nvPr/>
        </p:nvSpPr>
        <p:spPr>
          <a:xfrm>
            <a:off x="6951738" y="-2120726"/>
            <a:ext cx="3767143" cy="106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3571544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75B52-AA9A-3943-C40D-DD4BCD8F1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92D36B-F549-B175-8A87-3F415D8FF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79" y="1200210"/>
            <a:ext cx="5943442" cy="4457580"/>
          </a:xfrm>
          <a:prstGeom prst="rect">
            <a:avLst/>
          </a:prstGeom>
          <a:scene3d>
            <a:camera prst="perspectiveLeft" fov="2400000"/>
            <a:lightRig rig="threePt" dir="t"/>
          </a:scene3d>
          <a:sp3d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79F6A6-6264-8B2B-AC56-87F3AF38C953}"/>
              </a:ext>
            </a:extLst>
          </p:cNvPr>
          <p:cNvSpPr/>
          <p:nvPr/>
        </p:nvSpPr>
        <p:spPr>
          <a:xfrm>
            <a:off x="0" y="569138"/>
            <a:ext cx="1974217" cy="5460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A17B60-3A02-6986-5073-0DD2267B463F}"/>
              </a:ext>
            </a:extLst>
          </p:cNvPr>
          <p:cNvSpPr/>
          <p:nvPr/>
        </p:nvSpPr>
        <p:spPr>
          <a:xfrm>
            <a:off x="-1346200" y="-1524000"/>
            <a:ext cx="13817600" cy="2846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D44878-DD58-5A2F-3936-43649969238A}"/>
              </a:ext>
            </a:extLst>
          </p:cNvPr>
          <p:cNvSpPr/>
          <p:nvPr/>
        </p:nvSpPr>
        <p:spPr>
          <a:xfrm>
            <a:off x="-1981199" y="5276332"/>
            <a:ext cx="10769600" cy="2623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3FC780-C2D7-162D-37A6-CB26293EB616}"/>
              </a:ext>
            </a:extLst>
          </p:cNvPr>
          <p:cNvSpPr/>
          <p:nvPr/>
        </p:nvSpPr>
        <p:spPr>
          <a:xfrm>
            <a:off x="6951738" y="-2120726"/>
            <a:ext cx="3767143" cy="106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1335226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4B31E-26A3-214C-685E-E737FACA6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2C55563-718A-88EE-3D53-2C2286505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79" y="1200210"/>
            <a:ext cx="5943442" cy="4457580"/>
          </a:xfrm>
          <a:prstGeom prst="rect">
            <a:avLst/>
          </a:prstGeom>
          <a:scene3d>
            <a:camera prst="perspectiveLeft" fov="3000000"/>
            <a:lightRig rig="threePt" dir="t"/>
          </a:scene3d>
          <a:sp3d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97B164-4CEF-4ACC-074E-152EBB14F936}"/>
              </a:ext>
            </a:extLst>
          </p:cNvPr>
          <p:cNvSpPr/>
          <p:nvPr/>
        </p:nvSpPr>
        <p:spPr>
          <a:xfrm>
            <a:off x="0" y="569138"/>
            <a:ext cx="1974217" cy="5460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504194-9A23-CCD4-75AC-CF07D20DF178}"/>
              </a:ext>
            </a:extLst>
          </p:cNvPr>
          <p:cNvSpPr/>
          <p:nvPr/>
        </p:nvSpPr>
        <p:spPr>
          <a:xfrm>
            <a:off x="-1346200" y="-1524000"/>
            <a:ext cx="13817600" cy="2846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39CAC6-8481-4E4C-31DD-AE21EAFED9F8}"/>
              </a:ext>
            </a:extLst>
          </p:cNvPr>
          <p:cNvSpPr/>
          <p:nvPr/>
        </p:nvSpPr>
        <p:spPr>
          <a:xfrm>
            <a:off x="-1981199" y="5276332"/>
            <a:ext cx="10769600" cy="2623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5B19A5-67D2-BAB9-6C3C-43A848BAB24A}"/>
              </a:ext>
            </a:extLst>
          </p:cNvPr>
          <p:cNvSpPr/>
          <p:nvPr/>
        </p:nvSpPr>
        <p:spPr>
          <a:xfrm>
            <a:off x="6951738" y="-2120726"/>
            <a:ext cx="3767143" cy="106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3220735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0D41E-1889-F715-E89E-720E04D4C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07E069-DD0A-E280-6212-BE2DDC556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79" y="1200210"/>
            <a:ext cx="5943442" cy="4457580"/>
          </a:xfrm>
          <a:prstGeom prst="rect">
            <a:avLst/>
          </a:prstGeom>
          <a:scene3d>
            <a:camera prst="perspectiveLeft" fov="3600000"/>
            <a:lightRig rig="threePt" dir="t"/>
          </a:scene3d>
          <a:sp3d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3F76BB-B44D-685C-3A44-12ED544BD2B8}"/>
              </a:ext>
            </a:extLst>
          </p:cNvPr>
          <p:cNvSpPr/>
          <p:nvPr/>
        </p:nvSpPr>
        <p:spPr>
          <a:xfrm>
            <a:off x="0" y="569138"/>
            <a:ext cx="1974217" cy="5460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880A0F-FE55-9FCF-FB65-A5C5702F2569}"/>
              </a:ext>
            </a:extLst>
          </p:cNvPr>
          <p:cNvSpPr/>
          <p:nvPr/>
        </p:nvSpPr>
        <p:spPr>
          <a:xfrm>
            <a:off x="-1346200" y="-1524000"/>
            <a:ext cx="13817600" cy="2846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FB33FA-C42E-AA99-C099-49538E839BB6}"/>
              </a:ext>
            </a:extLst>
          </p:cNvPr>
          <p:cNvSpPr/>
          <p:nvPr/>
        </p:nvSpPr>
        <p:spPr>
          <a:xfrm>
            <a:off x="-1981199" y="5276332"/>
            <a:ext cx="10769600" cy="2623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858781-F7F4-285A-4821-0F23CC2C0572}"/>
              </a:ext>
            </a:extLst>
          </p:cNvPr>
          <p:cNvSpPr/>
          <p:nvPr/>
        </p:nvSpPr>
        <p:spPr>
          <a:xfrm>
            <a:off x="6951738" y="-2120726"/>
            <a:ext cx="3767143" cy="106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1082928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9D8F2-460F-9D8E-4A96-B7C72DE64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660205B-7FAE-CA07-E6F7-43B93BD73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79" y="1200210"/>
            <a:ext cx="5943442" cy="4457580"/>
          </a:xfrm>
          <a:prstGeom prst="rect">
            <a:avLst/>
          </a:prstGeom>
          <a:scene3d>
            <a:camera prst="perspectiveLeft" fov="4200000"/>
            <a:lightRig rig="threePt" dir="t"/>
          </a:scene3d>
          <a:sp3d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879382-38F7-3A92-6474-D54C5F7C9294}"/>
              </a:ext>
            </a:extLst>
          </p:cNvPr>
          <p:cNvSpPr/>
          <p:nvPr/>
        </p:nvSpPr>
        <p:spPr>
          <a:xfrm>
            <a:off x="0" y="569138"/>
            <a:ext cx="1974217" cy="5460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C5162F-C626-AC4B-B72F-5ACD9A642E30}"/>
              </a:ext>
            </a:extLst>
          </p:cNvPr>
          <p:cNvSpPr/>
          <p:nvPr/>
        </p:nvSpPr>
        <p:spPr>
          <a:xfrm>
            <a:off x="-1346200" y="-1524000"/>
            <a:ext cx="13817600" cy="2846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0D9446-9D66-8573-65C4-7D65FCEF9AC0}"/>
              </a:ext>
            </a:extLst>
          </p:cNvPr>
          <p:cNvSpPr/>
          <p:nvPr/>
        </p:nvSpPr>
        <p:spPr>
          <a:xfrm>
            <a:off x="-1981199" y="5276332"/>
            <a:ext cx="10769600" cy="2623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6A553E-1D20-6B40-E065-376A61DBBC49}"/>
              </a:ext>
            </a:extLst>
          </p:cNvPr>
          <p:cNvSpPr/>
          <p:nvPr/>
        </p:nvSpPr>
        <p:spPr>
          <a:xfrm>
            <a:off x="6951738" y="-2120726"/>
            <a:ext cx="3767143" cy="106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409142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D85F1-03EF-9BC7-1F32-E713DB36C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3E20C6-1BF3-66B2-B16C-E364384FE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79" y="1200210"/>
            <a:ext cx="5943442" cy="4457580"/>
          </a:xfrm>
          <a:prstGeom prst="rect">
            <a:avLst/>
          </a:prstGeom>
          <a:scene3d>
            <a:camera prst="perspectiveLeft" fov="4800000"/>
            <a:lightRig rig="threePt" dir="t"/>
          </a:scene3d>
          <a:sp3d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99CFD6-A19E-A91E-234A-A0BDFCF02B54}"/>
              </a:ext>
            </a:extLst>
          </p:cNvPr>
          <p:cNvSpPr/>
          <p:nvPr/>
        </p:nvSpPr>
        <p:spPr>
          <a:xfrm>
            <a:off x="0" y="569138"/>
            <a:ext cx="1974217" cy="5460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4DAD0C-19C8-83BE-8B73-EE23118F835E}"/>
              </a:ext>
            </a:extLst>
          </p:cNvPr>
          <p:cNvSpPr/>
          <p:nvPr/>
        </p:nvSpPr>
        <p:spPr>
          <a:xfrm>
            <a:off x="-1346200" y="-1524000"/>
            <a:ext cx="13817600" cy="2846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941284-4226-FB9E-0873-30EE7B72AF37}"/>
              </a:ext>
            </a:extLst>
          </p:cNvPr>
          <p:cNvSpPr/>
          <p:nvPr/>
        </p:nvSpPr>
        <p:spPr>
          <a:xfrm>
            <a:off x="-1981199" y="5276332"/>
            <a:ext cx="10769600" cy="2623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7D3DDE-43C9-BB76-019C-A0EFC8982B7E}"/>
              </a:ext>
            </a:extLst>
          </p:cNvPr>
          <p:cNvSpPr/>
          <p:nvPr/>
        </p:nvSpPr>
        <p:spPr>
          <a:xfrm>
            <a:off x="6951738" y="-2120726"/>
            <a:ext cx="3767143" cy="106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826745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EBC7AE-6B43-DD1D-8902-B6A992D9E1E5}"/>
              </a:ext>
            </a:extLst>
          </p:cNvPr>
          <p:cNvSpPr txBox="1"/>
          <p:nvPr/>
        </p:nvSpPr>
        <p:spPr>
          <a:xfrm>
            <a:off x="728663" y="714375"/>
            <a:ext cx="130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TOP 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E14D9-0867-CBD4-BF10-90E28A91FCEE}"/>
              </a:ext>
            </a:extLst>
          </p:cNvPr>
          <p:cNvSpPr/>
          <p:nvPr/>
        </p:nvSpPr>
        <p:spPr>
          <a:xfrm>
            <a:off x="2243892" y="1628775"/>
            <a:ext cx="3886200" cy="22717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3D51DCD2-FA94-0D08-98E9-A15125D6818D}"/>
              </a:ext>
            </a:extLst>
          </p:cNvPr>
          <p:cNvSpPr/>
          <p:nvPr/>
        </p:nvSpPr>
        <p:spPr>
          <a:xfrm rot="13735695">
            <a:off x="1639878" y="4400551"/>
            <a:ext cx="471487" cy="8001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790122-B5E3-7AEA-7214-10A34170260B}"/>
              </a:ext>
            </a:extLst>
          </p:cNvPr>
          <p:cNvSpPr txBox="1"/>
          <p:nvPr/>
        </p:nvSpPr>
        <p:spPr>
          <a:xfrm>
            <a:off x="861625" y="4175376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1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6014E361-FA02-7D3E-6D58-A789031A3C33}"/>
              </a:ext>
            </a:extLst>
          </p:cNvPr>
          <p:cNvSpPr/>
          <p:nvPr/>
        </p:nvSpPr>
        <p:spPr>
          <a:xfrm rot="8039118">
            <a:off x="5978540" y="4257838"/>
            <a:ext cx="705530" cy="129289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AAFB1-FD60-792B-FC41-804EBF7ECAE1}"/>
              </a:ext>
            </a:extLst>
          </p:cNvPr>
          <p:cNvSpPr txBox="1"/>
          <p:nvPr/>
        </p:nvSpPr>
        <p:spPr>
          <a:xfrm>
            <a:off x="4905142" y="4904283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2CF08-0AEE-600B-90D9-2323902ADEF9}"/>
              </a:ext>
            </a:extLst>
          </p:cNvPr>
          <p:cNvSpPr txBox="1"/>
          <p:nvPr/>
        </p:nvSpPr>
        <p:spPr>
          <a:xfrm>
            <a:off x="861625" y="6136105"/>
            <a:ext cx="5177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1 y Vista 2 tienen distintos centros ópticos </a:t>
            </a:r>
          </a:p>
        </p:txBody>
      </p:sp>
    </p:spTree>
    <p:extLst>
      <p:ext uri="{BB962C8B-B14F-4D97-AF65-F5344CB8AC3E}">
        <p14:creationId xmlns:p14="http://schemas.microsoft.com/office/powerpoint/2010/main" val="514353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68B32-4C19-357D-AAC5-FE77B9CD3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1805E6-EC82-F819-5C1F-76256CA4C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79" y="1200210"/>
            <a:ext cx="5943442" cy="4457580"/>
          </a:xfrm>
          <a:prstGeom prst="rect">
            <a:avLst/>
          </a:prstGeom>
          <a:scene3d>
            <a:camera prst="perspectiveLeft" fov="5400000"/>
            <a:lightRig rig="threePt" dir="t"/>
          </a:scene3d>
          <a:sp3d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45CBE05-D53D-DCFA-E65B-EA4258291C2E}"/>
              </a:ext>
            </a:extLst>
          </p:cNvPr>
          <p:cNvSpPr/>
          <p:nvPr/>
        </p:nvSpPr>
        <p:spPr>
          <a:xfrm>
            <a:off x="0" y="569138"/>
            <a:ext cx="1974217" cy="5460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CDB73B-9EAC-3DEB-7B8F-C2771D50D0C5}"/>
              </a:ext>
            </a:extLst>
          </p:cNvPr>
          <p:cNvSpPr/>
          <p:nvPr/>
        </p:nvSpPr>
        <p:spPr>
          <a:xfrm>
            <a:off x="-1346200" y="-1524000"/>
            <a:ext cx="13817600" cy="2846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E74245-1631-B700-4D54-5DB9DD566D1E}"/>
              </a:ext>
            </a:extLst>
          </p:cNvPr>
          <p:cNvSpPr/>
          <p:nvPr/>
        </p:nvSpPr>
        <p:spPr>
          <a:xfrm>
            <a:off x="-1981199" y="5276332"/>
            <a:ext cx="10769600" cy="2623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A4ACFB-4316-8EAE-3654-1F53F58F7496}"/>
              </a:ext>
            </a:extLst>
          </p:cNvPr>
          <p:cNvSpPr/>
          <p:nvPr/>
        </p:nvSpPr>
        <p:spPr>
          <a:xfrm>
            <a:off x="6951738" y="-2120726"/>
            <a:ext cx="3767143" cy="106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145E4F-0577-9CAD-F35A-BD1E73DF2CA7}"/>
              </a:ext>
            </a:extLst>
          </p:cNvPr>
          <p:cNvSpPr txBox="1"/>
          <p:nvPr/>
        </p:nvSpPr>
        <p:spPr>
          <a:xfrm>
            <a:off x="2006761" y="841113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3</a:t>
            </a:r>
          </a:p>
        </p:txBody>
      </p:sp>
    </p:spTree>
    <p:extLst>
      <p:ext uri="{BB962C8B-B14F-4D97-AF65-F5344CB8AC3E}">
        <p14:creationId xmlns:p14="http://schemas.microsoft.com/office/powerpoint/2010/main" val="4282694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CB58F-C405-9F0D-35C5-99325F2E8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1">
            <a:extLst>
              <a:ext uri="{FF2B5EF4-FFF2-40B4-BE49-F238E27FC236}">
                <a16:creationId xmlns:a16="http://schemas.microsoft.com/office/drawing/2014/main" id="{B1C1F131-05BA-483C-3A02-7B65001AE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5230" y="3198167"/>
            <a:ext cx="45768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6: COMPUTACIÓN GRÁFICA</a:t>
            </a:r>
          </a:p>
        </p:txBody>
      </p:sp>
      <p:sp>
        <p:nvSpPr>
          <p:cNvPr id="2" name="Rectangle 71">
            <a:extLst>
              <a:ext uri="{FF2B5EF4-FFF2-40B4-BE49-F238E27FC236}">
                <a16:creationId xmlns:a16="http://schemas.microsoft.com/office/drawing/2014/main" id="{FCD8FD47-B2D9-99F4-B0EF-DB7B09869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66" y="4303958"/>
            <a:ext cx="8243441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Objetivo:	En la Vista 1, a partir del modelo de 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		calibración, genere una pelota que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		rebote en el suelo (video de 5 segundos). 		Debe haber perspectiva,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		es decir si la pelota esta lejos debe verse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		más pequeña que si está cerca.</a:t>
            </a:r>
          </a:p>
        </p:txBody>
      </p:sp>
    </p:spTree>
    <p:extLst>
      <p:ext uri="{BB962C8B-B14F-4D97-AF65-F5344CB8AC3E}">
        <p14:creationId xmlns:p14="http://schemas.microsoft.com/office/powerpoint/2010/main" val="765021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C0F47-FE20-482C-B3FE-AB169570B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AC0B74-D67A-A627-56CA-8E92DFA65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46" y="1677882"/>
            <a:ext cx="5908431" cy="443132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87BFC26-7BA9-65D3-58D5-FC8E3B89C01E}"/>
              </a:ext>
            </a:extLst>
          </p:cNvPr>
          <p:cNvGrpSpPr/>
          <p:nvPr/>
        </p:nvGrpSpPr>
        <p:grpSpPr>
          <a:xfrm>
            <a:off x="2705621" y="2794869"/>
            <a:ext cx="926580" cy="817323"/>
            <a:chOff x="3451836" y="2730500"/>
            <a:chExt cx="1310664" cy="126269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3FC2284-6850-ACA6-A6DA-FF11EE15BC87}"/>
                </a:ext>
              </a:extLst>
            </p:cNvPr>
            <p:cNvSpPr/>
            <p:nvPr/>
          </p:nvSpPr>
          <p:spPr>
            <a:xfrm>
              <a:off x="3454400" y="2730500"/>
              <a:ext cx="1308100" cy="126269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A420B65-407E-4B10-3D98-3AB888A3F4D2}"/>
                </a:ext>
              </a:extLst>
            </p:cNvPr>
            <p:cNvSpPr/>
            <p:nvPr/>
          </p:nvSpPr>
          <p:spPr>
            <a:xfrm>
              <a:off x="3657600" y="2730500"/>
              <a:ext cx="907790" cy="126269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A375D5B-1660-AC20-1CF2-12B5D699B60C}"/>
                </a:ext>
              </a:extLst>
            </p:cNvPr>
            <p:cNvSpPr/>
            <p:nvPr/>
          </p:nvSpPr>
          <p:spPr>
            <a:xfrm>
              <a:off x="3860801" y="2730500"/>
              <a:ext cx="470162" cy="126269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891B75-74FE-30FD-E569-565CB4905AAC}"/>
                </a:ext>
              </a:extLst>
            </p:cNvPr>
            <p:cNvSpPr/>
            <p:nvPr/>
          </p:nvSpPr>
          <p:spPr>
            <a:xfrm rot="5400000">
              <a:off x="3644900" y="2717800"/>
              <a:ext cx="907790" cy="126269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D49C92F-9672-325D-5DB7-B9F841D967D4}"/>
                </a:ext>
              </a:extLst>
            </p:cNvPr>
            <p:cNvSpPr/>
            <p:nvPr/>
          </p:nvSpPr>
          <p:spPr>
            <a:xfrm rot="5400000">
              <a:off x="3848101" y="2717800"/>
              <a:ext cx="470162" cy="126269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0F407BD-8825-8472-7507-127F401724E5}"/>
              </a:ext>
            </a:extLst>
          </p:cNvPr>
          <p:cNvSpPr txBox="1"/>
          <p:nvPr/>
        </p:nvSpPr>
        <p:spPr>
          <a:xfrm>
            <a:off x="2006761" y="841113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1</a:t>
            </a:r>
          </a:p>
        </p:txBody>
      </p:sp>
    </p:spTree>
    <p:extLst>
      <p:ext uri="{BB962C8B-B14F-4D97-AF65-F5344CB8AC3E}">
        <p14:creationId xmlns:p14="http://schemas.microsoft.com/office/powerpoint/2010/main" val="403447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16 0.01134 C -0.00209 0.01018 0.00399 0.00949 0.00989 0.00787 C 0.0125 0.00718 0.01493 0.0044 0.01753 0.0044 C 0.02361 0.0044 0.02951 0.00648 0.03559 0.00787 C 0.05 0.01111 0.04861 0.01157 0.06371 0.01806 C 0.06632 0.01921 0.0691 0.01968 0.07135 0.02153 C 0.07396 0.02384 0.07673 0.02593 0.07916 0.02847 C 0.0809 0.03032 0.08212 0.03356 0.0842 0.03518 C 0.08646 0.03704 0.08941 0.0375 0.09184 0.03866 C 0.10937 0.06204 0.08212 0.02639 0.10469 0.05231 C 0.10833 0.05648 0.11232 0.06065 0.11493 0.06597 C 0.12153 0.07893 0.11788 0.07338 0.12517 0.0831 C 0.13246 0.11227 0.12239 0.07685 0.13298 0.10023 C 0.13437 0.10324 0.13437 0.10718 0.13559 0.11042 C 0.1368 0.11412 0.13889 0.11736 0.14062 0.12083 C 0.15 0.1581 0.13507 0.10162 0.14826 0.1412 C 0.15052 0.14792 0.15173 0.15486 0.15347 0.16181 L 0.15607 0.17199 C 0.15694 0.17546 0.15798 0.17893 0.1585 0.18241 C 0.16024 0.19143 0.16146 0.20069 0.16371 0.20972 C 0.16701 0.22268 0.16944 0.23102 0.17135 0.24398 C 0.17239 0.25069 0.17309 0.25764 0.17396 0.26435 C 0.18663 0.25324 0.17951 0.26042 0.19444 0.24051 C 0.19618 0.23819 0.19739 0.23518 0.19965 0.23356 C 0.21232 0.22523 0.20625 0.22847 0.21753 0.22338 C 0.22014 0.22106 0.22239 0.21829 0.22517 0.21667 C 0.23021 0.21366 0.23559 0.21204 0.24062 0.20972 C 0.2533 0.20417 0.24566 0.20694 0.26371 0.20278 C 0.28246 0.20393 0.30139 0.2044 0.32014 0.20625 C 0.32535 0.20671 0.33055 0.20741 0.33559 0.20972 C 0.33837 0.21111 0.34045 0.21481 0.34323 0.21667 C 0.34566 0.21806 0.34826 0.21875 0.35087 0.21991 C 0.3526 0.22338 0.35382 0.22731 0.35607 0.23032 C 0.37621 0.25718 0.35035 0.21366 0.37135 0.24722 C 0.3875 0.27315 0.36666 0.24444 0.3816 0.26435 C 0.38246 0.26782 0.3816 0.27477 0.3842 0.27477 C 0.38698 0.27477 0.38628 0.26806 0.3868 0.26435 C 0.39757 0.19236 0.38767 0.25069 0.39444 0.19954 C 0.39583 0.18912 0.3993 0.16505 0.40225 0.15162 C 0.40295 0.14815 0.40399 0.14468 0.40469 0.1412 C 0.40573 0.13681 0.40625 0.13218 0.40729 0.12755 C 0.40885 0.1206 0.41076 0.11389 0.4125 0.10718 C 0.41337 0.1037 0.41302 0.09931 0.41493 0.09676 C 0.42014 0.09005 0.4243 0.08171 0.43038 0.07639 L 0.44583 0.0625 C 0.44739 0.05926 0.44878 0.05532 0.45087 0.05231 C 0.45312 0.04954 0.45868 0.04954 0.45868 0.0456 C 0.45868 0.04143 0.45347 0.04097 0.45087 0.03866 C 0.44739 0.03542 0.44392 0.03218 0.44062 0.02847 C 0.43785 0.02523 0.43594 0.02083 0.43298 0.01806 C 0.43073 0.0162 0.42778 0.01597 0.42517 0.01481 C 0.4033 -0.00486 0.43107 0.01852 0.40989 0.0044 C 0.40712 0.00255 0.40503 -0.00069 0.40225 -0.00232 C 0.39722 -0.00532 0.39166 -0.00602 0.3868 -0.00926 C 0.38333 -0.01157 0.38003 -0.01435 0.37656 -0.01597 C 0.37326 -0.01782 0.36962 -0.01829 0.36632 -0.01944 C 0.36371 -0.02037 0.36111 -0.02199 0.3585 -0.02292 C 0.33611 -0.03148 0.35903 -0.02153 0.34062 -0.02963 C 0.32691 -0.0287 0.31319 -0.02894 0.29965 -0.02639 C 0.29583 -0.02546 0.29288 -0.0213 0.28941 -0.01944 C 0.28437 -0.0169 0.27396 -0.01273 0.27396 -0.01273 C 0.27222 -0.01042 0.271 -0.00718 0.26892 -0.00579 C 0.26562 -0.0037 0.26198 -0.0037 0.2585 -0.00232 C 0.25607 -0.00139 0.2533 -0.00046 0.25087 0.00093 C 0.23229 0.01343 0.25243 0.00208 0.23802 0.01481 C 0.23489 0.01759 0.23107 0.01898 0.22778 0.02153 C 0.22517 0.02361 0.22274 0.02639 0.22014 0.02847 C 0.21684 0.03102 0.21302 0.03241 0.20989 0.03518 C 0.20278 0.04167 0.19548 0.04768 0.18941 0.05579 L 0.17656 0.07292 C 0.17482 0.07755 0.17361 0.08241 0.17135 0.08657 C 0.16927 0.09051 0.16597 0.09306 0.16371 0.09676 C 0.1618 0.1 0.16024 0.1037 0.1585 0.10718 C 0.15781 0.11042 0.15729 0.11412 0.15607 0.11736 C 0.14861 0.13727 0.15243 0.11736 0.14583 0.1412 C 0.13854 0.1669 0.14965 0.14352 0.13559 0.16875 C 0.13073 0.1875 0.13576 0.1706 0.12778 0.18912 C 0.12587 0.19352 0.12465 0.19838 0.12274 0.20278 C 0.12118 0.20648 0.11875 0.20926 0.11753 0.21319 C 0.1151 0.22037 0.11128 0.23819 0.10989 0.24722 C 0.10885 0.25417 0.10816 0.26111 0.10729 0.26782 C 0.1059 0.27755 0.10416 0.28912 0.10225 0.29861 C 0.10139 0.30208 0.10052 0.30556 0.09965 0.30903 C 0.07569 0.28495 0.0842 0.29745 0.07135 0.27477 C 0.0684 0.26296 0.06892 0.26111 0.06111 0.25069 C 0.05816 0.24676 0.05416 0.24421 0.05087 0.24051 C 0.04809 0.23727 0.046 0.23333 0.04323 0.23032 C 0.01788 0.20139 0.04548 0.23472 0.02517 0.21319 C 0.02344 0.21111 0.02222 0.20787 0.02014 0.20625 C 0.01788 0.2044 0.01475 0.20463 0.0125 0.20278 C 0.00712 0.19884 0.0026 0.19282 -0.00295 0.18912 L -0.02344 0.17546 C -0.02691 0.17315 -0.03021 0.1706 -0.03368 0.16875 L -0.05938 0.15486 C -0.06372 0.15278 -0.06858 0.15185 -0.07222 0.14815 C -0.07552 0.14468 -0.07865 0.14051 -0.08247 0.13796 C -0.08559 0.13588 -0.08924 0.13565 -0.09271 0.13449 C -0.10052 0.12755 -0.11285 0.11389 -0.12344 0.11389 L -0.13108 0.11389 " pathEditMode="relative" ptsTypes="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7DD69-0B60-5D95-F2AF-8AD61C67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1">
            <a:extLst>
              <a:ext uri="{FF2B5EF4-FFF2-40B4-BE49-F238E27FC236}">
                <a16:creationId xmlns:a16="http://schemas.microsoft.com/office/drawing/2014/main" id="{E5BA1650-3D27-E9D7-4A6A-31AF594CA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5230" y="3198167"/>
            <a:ext cx="45768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7: COMPUTACIÓN GRÁFICA</a:t>
            </a:r>
          </a:p>
        </p:txBody>
      </p:sp>
      <p:sp>
        <p:nvSpPr>
          <p:cNvPr id="2" name="Rectangle 71">
            <a:extLst>
              <a:ext uri="{FF2B5EF4-FFF2-40B4-BE49-F238E27FC236}">
                <a16:creationId xmlns:a16="http://schemas.microsoft.com/office/drawing/2014/main" id="{5BA6B805-C9B8-5BA2-CB2F-13730B008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66" y="4303958"/>
            <a:ext cx="8243441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Objetivo:	Genere en la Vista 3 la misma pelota que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		rebote en el suelo (video de 5 segundos). 		Para esto debe usar el modelo de calibración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		de la cámara 2 y la homografía de la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		Vista 2 a la 3.</a:t>
            </a:r>
          </a:p>
        </p:txBody>
      </p:sp>
    </p:spTree>
    <p:extLst>
      <p:ext uri="{BB962C8B-B14F-4D97-AF65-F5344CB8AC3E}">
        <p14:creationId xmlns:p14="http://schemas.microsoft.com/office/powerpoint/2010/main" val="1304297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BBF38-5908-92C1-69B9-82B48168D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F70F59-E964-3CEA-8F13-803A6A98F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79" y="1200210"/>
            <a:ext cx="5943442" cy="4457580"/>
          </a:xfrm>
          <a:prstGeom prst="rect">
            <a:avLst/>
          </a:prstGeom>
          <a:scene3d>
            <a:camera prst="perspectiveLeft" fov="5400000"/>
            <a:lightRig rig="threePt" dir="t"/>
          </a:scene3d>
          <a:sp3d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62C5B9-2AA3-88EA-4DB4-68EFB9979C42}"/>
              </a:ext>
            </a:extLst>
          </p:cNvPr>
          <p:cNvSpPr/>
          <p:nvPr/>
        </p:nvSpPr>
        <p:spPr>
          <a:xfrm>
            <a:off x="0" y="569138"/>
            <a:ext cx="1974217" cy="5460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908125-BF65-39F2-8EAF-C7F95939D8A5}"/>
              </a:ext>
            </a:extLst>
          </p:cNvPr>
          <p:cNvSpPr/>
          <p:nvPr/>
        </p:nvSpPr>
        <p:spPr>
          <a:xfrm>
            <a:off x="-1346200" y="-1524000"/>
            <a:ext cx="13817600" cy="2846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11D30-E0B5-20A4-2AD7-E2C69EB9495E}"/>
              </a:ext>
            </a:extLst>
          </p:cNvPr>
          <p:cNvSpPr/>
          <p:nvPr/>
        </p:nvSpPr>
        <p:spPr>
          <a:xfrm>
            <a:off x="-1981199" y="5276332"/>
            <a:ext cx="10769600" cy="2623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E37018-6922-6A2D-5276-C0EEB4704491}"/>
              </a:ext>
            </a:extLst>
          </p:cNvPr>
          <p:cNvSpPr/>
          <p:nvPr/>
        </p:nvSpPr>
        <p:spPr>
          <a:xfrm>
            <a:off x="6951738" y="-2120726"/>
            <a:ext cx="3767143" cy="106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DABF47-0009-6ABC-3967-4930D10F318A}"/>
              </a:ext>
            </a:extLst>
          </p:cNvPr>
          <p:cNvSpPr txBox="1"/>
          <p:nvPr/>
        </p:nvSpPr>
        <p:spPr>
          <a:xfrm>
            <a:off x="2006761" y="841113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C457BC-2978-12ED-E215-6486E45A07DD}"/>
              </a:ext>
            </a:extLst>
          </p:cNvPr>
          <p:cNvGrpSpPr/>
          <p:nvPr/>
        </p:nvGrpSpPr>
        <p:grpSpPr>
          <a:xfrm>
            <a:off x="2705621" y="2860431"/>
            <a:ext cx="868875" cy="751761"/>
            <a:chOff x="3451836" y="2730500"/>
            <a:chExt cx="1310664" cy="126269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141FA81-A5DA-BBF3-6976-390CBCEC86AC}"/>
                </a:ext>
              </a:extLst>
            </p:cNvPr>
            <p:cNvSpPr/>
            <p:nvPr/>
          </p:nvSpPr>
          <p:spPr>
            <a:xfrm>
              <a:off x="3454400" y="2730500"/>
              <a:ext cx="1308100" cy="126269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2DBEA51-1C07-63CD-47ED-055A3D63CBE8}"/>
                </a:ext>
              </a:extLst>
            </p:cNvPr>
            <p:cNvSpPr/>
            <p:nvPr/>
          </p:nvSpPr>
          <p:spPr>
            <a:xfrm>
              <a:off x="3657600" y="2730500"/>
              <a:ext cx="907790" cy="126269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E9748D-6FCD-D9A0-C723-D51DF18CDC9D}"/>
                </a:ext>
              </a:extLst>
            </p:cNvPr>
            <p:cNvSpPr/>
            <p:nvPr/>
          </p:nvSpPr>
          <p:spPr>
            <a:xfrm>
              <a:off x="3860801" y="2730500"/>
              <a:ext cx="470162" cy="126269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D63394-103D-1DD7-4522-AB23DA3A2631}"/>
                </a:ext>
              </a:extLst>
            </p:cNvPr>
            <p:cNvSpPr/>
            <p:nvPr/>
          </p:nvSpPr>
          <p:spPr>
            <a:xfrm rot="5400000">
              <a:off x="3644900" y="2717800"/>
              <a:ext cx="907790" cy="126269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77B8DD6-6774-4F70-1757-01EAC82D21C1}"/>
                </a:ext>
              </a:extLst>
            </p:cNvPr>
            <p:cNvSpPr/>
            <p:nvPr/>
          </p:nvSpPr>
          <p:spPr>
            <a:xfrm rot="5400000">
              <a:off x="3848101" y="2717800"/>
              <a:ext cx="470162" cy="1262692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</p:spTree>
    <p:extLst>
      <p:ext uri="{BB962C8B-B14F-4D97-AF65-F5344CB8AC3E}">
        <p14:creationId xmlns:p14="http://schemas.microsoft.com/office/powerpoint/2010/main" val="124464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1018 C 0.00348 0.01134 0.00938 0.01366 0.01545 0.01366 C 0.01806 0.01366 0.02049 0.01018 0.02309 0.01018 C 0.02917 0.01018 0.03507 0.0125 0.04115 0.01366 C 0.04358 0.01481 0.04636 0.01528 0.04879 0.0169 C 0.06459 0.02755 0.04775 0.0206 0.06667 0.0375 L 0.07448 0.04444 C 0.07535 0.04768 0.07552 0.05162 0.07691 0.05463 C 0.0783 0.05741 0.08056 0.05903 0.08212 0.06134 C 0.08403 0.06458 0.08525 0.06852 0.08733 0.07176 C 0.08872 0.0743 0.09098 0.07593 0.09236 0.07847 C 0.09601 0.08518 0.10261 0.09907 0.10261 0.09907 L 0.11285 0.14005 L 0.11806 0.16065 C 0.12379 0.19143 0.12101 0.17893 0.1257 0.19815 C 0.12743 0.19143 0.12709 0.18287 0.13091 0.17778 C 0.13698 0.16968 0.14271 0.16111 0.15139 0.15718 C 0.154 0.15602 0.1566 0.15509 0.15903 0.1537 C 0.18125 0.14097 0.15903 0.15162 0.17709 0.14352 C 0.18455 0.14421 0.21858 0.14282 0.23091 0.1537 L 0.24636 0.16736 C 0.24879 0.16968 0.25174 0.1713 0.254 0.1743 L 0.26684 0.19143 C 0.26771 0.19468 0.26788 0.19861 0.26945 0.20162 C 0.27066 0.2044 0.27344 0.20555 0.27448 0.20856 C 0.27691 0.21481 0.27795 0.22222 0.27969 0.22893 L 0.28212 0.23935 L 0.28733 0.21875 C 0.2882 0.21528 0.28802 0.21111 0.28993 0.20856 C 0.29167 0.20625 0.29358 0.20417 0.29497 0.20162 C 0.29879 0.19514 0.30087 0.18704 0.30521 0.18102 C 0.30782 0.17778 0.31077 0.17477 0.31302 0.17083 C 0.33438 0.13403 0.31337 0.16343 0.33091 0.14005 C 0.33177 0.13657 0.33177 0.13264 0.33351 0.12986 C 0.34323 0.11227 0.34271 0.11435 0.354 0.10926 C 0.3566 0.10694 0.35886 0.1044 0.36163 0.10255 C 0.36407 0.10093 0.36702 0.10093 0.36945 0.09907 C 0.37153 0.09745 0.3724 0.09375 0.37448 0.09213 C 0.37934 0.08889 0.38473 0.08773 0.38993 0.08542 L 0.39757 0.08194 L 0.40538 0.07847 C 0.40018 0.07407 0.39427 0.0706 0.38993 0.06481 C 0.38299 0.05555 0.38073 0.05162 0.37188 0.04444 C 0.35573 0.03079 0.36702 0.04514 0.35139 0.02731 C 0.32205 -0.00625 0.36702 0.04005 0.33351 0.01018 C 0.33143 0.00833 0.33038 0.00509 0.3283 0.00324 C 0.32604 0.00139 0.32309 0.00139 0.32066 7.40741E-7 C 0.31719 -0.00208 0.31389 -0.00509 0.31042 -0.00695 C 0.30712 -0.00857 0.30348 -0.00903 0.30018 -0.01042 C 0.29757 -0.01134 0.29497 -0.01273 0.29236 -0.01366 C 0.28368 -0.01227 0.26493 -0.01111 0.2566 -0.00347 C 0.25139 0.00116 0.24549 0.0044 0.24115 0.01018 C 0.23125 0.02338 0.23646 0.01782 0.2257 0.02731 C 0.20747 0.06389 0.23594 0.00833 0.21285 0.04768 C 0.2092 0.05417 0.20608 0.06134 0.20261 0.06829 L 0.19757 0.07847 L 0.19236 0.08889 L 0.18473 0.11968 C 0.18386 0.12292 0.18368 0.12685 0.18212 0.12986 L 0.17709 0.14005 C 0.17622 0.14352 0.1757 0.14722 0.17448 0.15023 C 0.17118 0.15903 0.16893 0.16111 0.16424 0.16736 L 0.15643 0.19815 L 0.154 0.20856 L 0.15139 0.21875 C 0.14966 0.21528 0.14861 0.21111 0.14618 0.20856 C 0.14323 0.20509 0.13924 0.20417 0.13594 0.20162 C 0.13334 0.19954 0.13108 0.19653 0.1283 0.19468 C 0.12587 0.19329 0.12309 0.19305 0.12066 0.19143 C 0.09479 0.1743 0.1342 0.1956 0.10261 0.17778 C 0.10018 0.17639 0.0974 0.17569 0.09497 0.1743 C 0.0915 0.17222 0.0882 0.16944 0.08473 0.16736 C 0.08212 0.16597 0.07952 0.16551 0.07691 0.16412 C 0.07344 0.16204 0.07032 0.15926 0.06667 0.15718 C 0.05747 0.15162 0.05469 0.15069 0.04618 0.14699 C 0.02413 0.12731 0.05209 0.15093 0.03091 0.13657 C 0.02813 0.13472 0.02587 0.13148 0.02309 0.12986 C 0.01094 0.12268 0.0125 0.12292 0.00521 0.12292 " pathEditMode="relative" ptsTypes="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A7187F-EDD9-FD17-5BC9-AE5199E35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62" y="1898722"/>
            <a:ext cx="3877327" cy="2907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A2DE72-03F1-CCED-FD03-D18E4BD1C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" y="1898723"/>
            <a:ext cx="3877327" cy="2907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7CD38F-48E3-383C-AE20-269B3C1FF23B}"/>
              </a:ext>
            </a:extLst>
          </p:cNvPr>
          <p:cNvSpPr txBox="1"/>
          <p:nvPr/>
        </p:nvSpPr>
        <p:spPr>
          <a:xfrm>
            <a:off x="284111" y="1504368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85606-45E4-A1BC-2FF3-6A2D1A69B0F3}"/>
              </a:ext>
            </a:extLst>
          </p:cNvPr>
          <p:cNvSpPr txBox="1"/>
          <p:nvPr/>
        </p:nvSpPr>
        <p:spPr>
          <a:xfrm>
            <a:off x="4931762" y="1476113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E41E5D-0EF5-297A-70F5-037E9224DA80}"/>
              </a:ext>
            </a:extLst>
          </p:cNvPr>
          <p:cNvSpPr txBox="1"/>
          <p:nvPr/>
        </p:nvSpPr>
        <p:spPr>
          <a:xfrm>
            <a:off x="1847742" y="5197221"/>
            <a:ext cx="5177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1 y Vista 2 tienen distintos centros ópticos </a:t>
            </a:r>
          </a:p>
        </p:txBody>
      </p:sp>
    </p:spTree>
    <p:extLst>
      <p:ext uri="{BB962C8B-B14F-4D97-AF65-F5344CB8AC3E}">
        <p14:creationId xmlns:p14="http://schemas.microsoft.com/office/powerpoint/2010/main" val="1832912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F12B2-EDF0-5CC6-4D7C-D1A303D9B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F4DFB3-E432-2CB5-ADC1-99AE8E47E411}"/>
              </a:ext>
            </a:extLst>
          </p:cNvPr>
          <p:cNvSpPr txBox="1"/>
          <p:nvPr/>
        </p:nvSpPr>
        <p:spPr>
          <a:xfrm>
            <a:off x="728663" y="714375"/>
            <a:ext cx="130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TOP 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39896C-7CB1-2809-3CDD-4D0A7BBAA0D1}"/>
              </a:ext>
            </a:extLst>
          </p:cNvPr>
          <p:cNvSpPr/>
          <p:nvPr/>
        </p:nvSpPr>
        <p:spPr>
          <a:xfrm>
            <a:off x="2243892" y="1628775"/>
            <a:ext cx="3886200" cy="22717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20A210D0-3E99-1B16-E1D2-5F3ECA8CC813}"/>
              </a:ext>
            </a:extLst>
          </p:cNvPr>
          <p:cNvSpPr/>
          <p:nvPr/>
        </p:nvSpPr>
        <p:spPr>
          <a:xfrm rot="13735695">
            <a:off x="1639878" y="4400551"/>
            <a:ext cx="471487" cy="8001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A078C-70DA-3D6C-B5A6-D95EAC6BBB15}"/>
              </a:ext>
            </a:extLst>
          </p:cNvPr>
          <p:cNvSpPr txBox="1"/>
          <p:nvPr/>
        </p:nvSpPr>
        <p:spPr>
          <a:xfrm>
            <a:off x="861625" y="4175376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1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BD70FD39-90A7-153B-1BCE-0C03512DD48E}"/>
              </a:ext>
            </a:extLst>
          </p:cNvPr>
          <p:cNvSpPr/>
          <p:nvPr/>
        </p:nvSpPr>
        <p:spPr>
          <a:xfrm rot="8039118">
            <a:off x="5978540" y="4257838"/>
            <a:ext cx="705530" cy="129289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B1F57-9E62-A9C0-4AF8-CAD495D382CA}"/>
              </a:ext>
            </a:extLst>
          </p:cNvPr>
          <p:cNvSpPr txBox="1"/>
          <p:nvPr/>
        </p:nvSpPr>
        <p:spPr>
          <a:xfrm>
            <a:off x="4905142" y="4904283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20947C-83C9-4CE5-A94B-6EA62B4B8A3C}"/>
              </a:ext>
            </a:extLst>
          </p:cNvPr>
          <p:cNvSpPr txBox="1"/>
          <p:nvPr/>
        </p:nvSpPr>
        <p:spPr>
          <a:xfrm>
            <a:off x="861625" y="6136105"/>
            <a:ext cx="5113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1 y Vista 2 tienen distintos centros ópticos</a:t>
            </a:r>
          </a:p>
        </p:txBody>
      </p:sp>
    </p:spTree>
    <p:extLst>
      <p:ext uri="{BB962C8B-B14F-4D97-AF65-F5344CB8AC3E}">
        <p14:creationId xmlns:p14="http://schemas.microsoft.com/office/powerpoint/2010/main" val="4149682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B59F5-6CF0-4EB0-AE85-0762F368A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4637C6-ECC4-7D49-1423-1ACAFC52AD06}"/>
              </a:ext>
            </a:extLst>
          </p:cNvPr>
          <p:cNvSpPr txBox="1"/>
          <p:nvPr/>
        </p:nvSpPr>
        <p:spPr>
          <a:xfrm>
            <a:off x="728663" y="714375"/>
            <a:ext cx="130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TOP 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021B73-A34A-42DC-D3C6-76A926B20C47}"/>
              </a:ext>
            </a:extLst>
          </p:cNvPr>
          <p:cNvSpPr/>
          <p:nvPr/>
        </p:nvSpPr>
        <p:spPr>
          <a:xfrm>
            <a:off x="2243892" y="1628775"/>
            <a:ext cx="3886200" cy="22717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38124E5-2132-F0BC-C727-3A6D33227457}"/>
              </a:ext>
            </a:extLst>
          </p:cNvPr>
          <p:cNvSpPr/>
          <p:nvPr/>
        </p:nvSpPr>
        <p:spPr>
          <a:xfrm rot="13735695">
            <a:off x="1639878" y="4400551"/>
            <a:ext cx="471487" cy="8001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187F34-C533-0940-0E25-74850442A207}"/>
              </a:ext>
            </a:extLst>
          </p:cNvPr>
          <p:cNvSpPr txBox="1"/>
          <p:nvPr/>
        </p:nvSpPr>
        <p:spPr>
          <a:xfrm>
            <a:off x="861625" y="4175376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1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5E03863D-29D4-6D41-5BA3-7DC886FB5398}"/>
              </a:ext>
            </a:extLst>
          </p:cNvPr>
          <p:cNvSpPr/>
          <p:nvPr/>
        </p:nvSpPr>
        <p:spPr>
          <a:xfrm rot="8039118">
            <a:off x="5978540" y="4257838"/>
            <a:ext cx="705530" cy="1292891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7819A-6EA2-5507-62B5-3D6A208BCFE4}"/>
              </a:ext>
            </a:extLst>
          </p:cNvPr>
          <p:cNvSpPr txBox="1"/>
          <p:nvPr/>
        </p:nvSpPr>
        <p:spPr>
          <a:xfrm>
            <a:off x="4905142" y="4904283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2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31BFC383-A692-20DC-3F74-86E8E0E736C6}"/>
              </a:ext>
            </a:extLst>
          </p:cNvPr>
          <p:cNvSpPr/>
          <p:nvPr/>
        </p:nvSpPr>
        <p:spPr>
          <a:xfrm rot="9419910">
            <a:off x="6227019" y="4300612"/>
            <a:ext cx="705530" cy="1092843"/>
          </a:xfrm>
          <a:prstGeom prst="triangle">
            <a:avLst/>
          </a:prstGeom>
          <a:solidFill>
            <a:schemeClr val="accent1">
              <a:alpha val="5989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7AA75-1DDC-4088-06ED-E29049031CD2}"/>
              </a:ext>
            </a:extLst>
          </p:cNvPr>
          <p:cNvSpPr txBox="1"/>
          <p:nvPr/>
        </p:nvSpPr>
        <p:spPr>
          <a:xfrm>
            <a:off x="6772042" y="4719617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A91A16-BFD1-2F17-2AB0-FA7FA16D489E}"/>
              </a:ext>
            </a:extLst>
          </p:cNvPr>
          <p:cNvSpPr txBox="1"/>
          <p:nvPr/>
        </p:nvSpPr>
        <p:spPr>
          <a:xfrm>
            <a:off x="861625" y="6136105"/>
            <a:ext cx="6511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1 y Vista 2 tienen distintos centros ópticos, mientras que</a:t>
            </a:r>
          </a:p>
          <a:p>
            <a:r>
              <a:rPr lang="en-CL" dirty="0"/>
              <a:t>Vista 2 y Vista 3 tienen el mismo centro óptico.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A96F2C2-128C-7705-8DBC-AE41E09572D2}"/>
              </a:ext>
            </a:extLst>
          </p:cNvPr>
          <p:cNvSpPr/>
          <p:nvPr/>
        </p:nvSpPr>
        <p:spPr>
          <a:xfrm>
            <a:off x="6742318" y="5301027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272076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E7FA5-69D3-42EB-2F02-CA38A6872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B8623E-68C4-FD9F-E2B6-4C4AAE548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58" y="1898723"/>
            <a:ext cx="2730182" cy="2047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FC466-F814-C7EF-8DB8-A6C833B9B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59" y="1898724"/>
            <a:ext cx="2730182" cy="2047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185A55-CD63-9274-D87D-F7F469490692}"/>
              </a:ext>
            </a:extLst>
          </p:cNvPr>
          <p:cNvSpPr txBox="1"/>
          <p:nvPr/>
        </p:nvSpPr>
        <p:spPr>
          <a:xfrm>
            <a:off x="211922" y="1504368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0609DB-F490-915E-E0FD-A6CFFFDA76D3}"/>
              </a:ext>
            </a:extLst>
          </p:cNvPr>
          <p:cNvSpPr txBox="1"/>
          <p:nvPr/>
        </p:nvSpPr>
        <p:spPr>
          <a:xfrm>
            <a:off x="3175161" y="1476113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E8EADE-098C-4DE2-4233-A8E114FC4EA6}"/>
              </a:ext>
            </a:extLst>
          </p:cNvPr>
          <p:cNvSpPr txBox="1"/>
          <p:nvPr/>
        </p:nvSpPr>
        <p:spPr>
          <a:xfrm>
            <a:off x="6032611" y="1502752"/>
            <a:ext cx="101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BB39DF-3813-10FA-678E-145B36DC0710}"/>
              </a:ext>
            </a:extLst>
          </p:cNvPr>
          <p:cNvSpPr txBox="1"/>
          <p:nvPr/>
        </p:nvSpPr>
        <p:spPr>
          <a:xfrm>
            <a:off x="1225918" y="4800637"/>
            <a:ext cx="6511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Vista 1 y Vista 2 tienen distintos centros ópticos, mientras que</a:t>
            </a:r>
          </a:p>
          <a:p>
            <a:r>
              <a:rPr lang="en-CL" dirty="0"/>
              <a:t>Vista 2 y Vista 3 tienen el mismo centro óptico.</a:t>
            </a:r>
          </a:p>
        </p:txBody>
      </p:sp>
      <p:pic>
        <p:nvPicPr>
          <p:cNvPr id="13" name="Picture 12" descr="A wooden shelf with a couple of figurines on it&#10;&#10;AI-generated content may be incorrect.">
            <a:extLst>
              <a:ext uri="{FF2B5EF4-FFF2-40B4-BE49-F238E27FC236}">
                <a16:creationId xmlns:a16="http://schemas.microsoft.com/office/drawing/2014/main" id="{124B7720-3308-B42F-7A19-952D1F74F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657" y="1898723"/>
            <a:ext cx="2462353" cy="205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67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1">
            <a:extLst>
              <a:ext uri="{FF2B5EF4-FFF2-40B4-BE49-F238E27FC236}">
                <a16:creationId xmlns:a16="http://schemas.microsoft.com/office/drawing/2014/main" id="{DA349938-FAA0-2B47-BC1E-46D6724F4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5230" y="3198167"/>
            <a:ext cx="30935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PASO 2: MEDICIÓN 3D</a:t>
            </a:r>
          </a:p>
        </p:txBody>
      </p:sp>
      <p:sp>
        <p:nvSpPr>
          <p:cNvPr id="2" name="Rectangle 71">
            <a:extLst>
              <a:ext uri="{FF2B5EF4-FFF2-40B4-BE49-F238E27FC236}">
                <a16:creationId xmlns:a16="http://schemas.microsoft.com/office/drawing/2014/main" id="{760B5C61-7754-9102-32C8-975878DE3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67" y="4303958"/>
            <a:ext cx="771071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Objetivo:	Medir la altura de objetos usando visión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		estéreo en cámaras calibradas (usando</a:t>
            </a:r>
          </a:p>
          <a:p>
            <a:pPr eaLnBrk="0" hangingPunct="0"/>
            <a:r>
              <a:rPr lang="es-ES" sz="2400" dirty="0">
                <a:solidFill>
                  <a:srgbClr val="000000"/>
                </a:solidFill>
                <a:latin typeface="Trebuchet MS" charset="0"/>
              </a:rPr>
              <a:t>		vistas 1 y 2) </a:t>
            </a:r>
          </a:p>
        </p:txBody>
      </p:sp>
    </p:spTree>
    <p:extLst>
      <p:ext uri="{BB962C8B-B14F-4D97-AF65-F5344CB8AC3E}">
        <p14:creationId xmlns:p14="http://schemas.microsoft.com/office/powerpoint/2010/main" val="1150435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35769E-EC60-134B-B592-19CD39F7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71">
            <a:extLst>
              <a:ext uri="{FF2B5EF4-FFF2-40B4-BE49-F238E27FC236}">
                <a16:creationId xmlns:a16="http://schemas.microsoft.com/office/drawing/2014/main" id="{E47DB6BD-F0B1-1A4D-A1FC-CDEBEC380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982" y="1123544"/>
            <a:ext cx="6518131" cy="646331"/>
          </a:xfrm>
          <a:prstGeom prst="rect">
            <a:avLst/>
          </a:prstGeom>
          <a:solidFill>
            <a:schemeClr val="bg1">
              <a:alpha val="60764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" sz="3600" dirty="0">
                <a:solidFill>
                  <a:srgbClr val="000000"/>
                </a:solidFill>
                <a:latin typeface="Trebuchet MS" charset="0"/>
              </a:rPr>
              <a:t>Cuál es la altura de un objeto?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5BF601-EAAA-0E4B-95C3-1FFCF3764064}"/>
              </a:ext>
            </a:extLst>
          </p:cNvPr>
          <p:cNvGrpSpPr/>
          <p:nvPr/>
        </p:nvGrpSpPr>
        <p:grpSpPr>
          <a:xfrm>
            <a:off x="870382" y="3369040"/>
            <a:ext cx="2097670" cy="1548000"/>
            <a:chOff x="870382" y="3369040"/>
            <a:chExt cx="2097670" cy="154800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B383D7E-7E85-EE4E-8D0D-756003E847BB}"/>
                </a:ext>
              </a:extLst>
            </p:cNvPr>
            <p:cNvCxnSpPr/>
            <p:nvPr/>
          </p:nvCxnSpPr>
          <p:spPr>
            <a:xfrm>
              <a:off x="2968052" y="3369040"/>
              <a:ext cx="0" cy="154800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1">
              <a:extLst>
                <a:ext uri="{FF2B5EF4-FFF2-40B4-BE49-F238E27FC236}">
                  <a16:creationId xmlns:a16="http://schemas.microsoft.com/office/drawing/2014/main" id="{941D943B-C6EE-EA45-B2FD-2DDB14169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382" y="3819874"/>
              <a:ext cx="1693092" cy="646331"/>
            </a:xfrm>
            <a:prstGeom prst="rect">
              <a:avLst/>
            </a:prstGeom>
            <a:solidFill>
              <a:schemeClr val="bg1">
                <a:alpha val="60764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s-ES" sz="3600" dirty="0">
                  <a:solidFill>
                    <a:srgbClr val="000000"/>
                  </a:solidFill>
                  <a:latin typeface="Trebuchet MS" charset="0"/>
                </a:rPr>
                <a:t>9.47cm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165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1_Diseño predeterminado">
  <a:themeElements>
    <a:clrScheme name="1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iseño predeterminado">
  <a:themeElements>
    <a:clrScheme name="2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8313</TotalTime>
  <Words>590</Words>
  <Application>Microsoft Macintosh PowerPoint</Application>
  <PresentationFormat>On-screen Show (4:3)</PresentationFormat>
  <Paragraphs>129</Paragraphs>
  <Slides>34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Trebuchet MS</vt:lpstr>
      <vt:lpstr>1_Diseño predeterminado</vt:lpstr>
      <vt:lpstr>2_Diseño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113</cp:revision>
  <dcterms:created xsi:type="dcterms:W3CDTF">2012-08-28T15:11:35Z</dcterms:created>
  <dcterms:modified xsi:type="dcterms:W3CDTF">2025-09-02T17:26:34Z</dcterms:modified>
</cp:coreProperties>
</file>